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714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8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:hp="http://schemas.haansoft.com/office/presentation/8.0" xmlns:dsp="http://schemas.microsoft.com/office/drawing/2008/diagram" xmlns:dgm="http://schemas.openxmlformats.org/drawingml/2006/diagram" xmlns:c="http://schemas.openxmlformats.org/drawingml/2006/chart" xmlns="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548" autoAdjust="0"/>
    <p:restoredTop sz="86745" autoAdjust="0"/>
  </p:normalViewPr>
  <p:slideViewPr>
    <p:cSldViewPr snapToGrid="0">
      <p:cViewPr varScale="1">
        <p:scale>
          <a:sx n="57" d="100"/>
          <a:sy n="57" d="100"/>
        </p:scale>
        <p:origin x="880" y="52"/>
      </p:cViewPr>
      <p:guideLst>
        <p:guide orient="horz" pos="2158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447F22B4-216F-4FFA-8642-054CE2C5B7DE}" type="datetime1">
              <a:rPr lang="ko-KR" altLang="en-US"/>
              <a:pPr lvl="0">
                <a:defRPr/>
              </a:pPr>
              <a:t>2022-05-01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A1E401B0-6A0F-46C8-A79A-6FF92FC79369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A1E401B0-6A0F-46C8-A79A-6FF92FC79369}" type="slidenum">
              <a:rPr lang="en-US" altLang="en-US"/>
              <a:pPr lvl="0">
                <a:defRPr/>
              </a:pPr>
              <a:t>12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399" y="2130425"/>
            <a:ext cx="10363198" cy="1470025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799" y="3886200"/>
            <a:ext cx="853439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940A130E-E3B8-4EBE-931F-81B26B8448AA}" type="datetime1">
              <a:rPr lang="ko-KR" altLang="en-US"/>
              <a:pPr lvl="0">
                <a:defRPr/>
              </a:pPr>
              <a:t>2022-05-01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800C6A38-4290-41DD-B95C-4155372FD4A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간지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2130425"/>
            <a:ext cx="12192000" cy="1470025"/>
          </a:xfrm>
        </p:spPr>
        <p:txBody>
          <a:bodyPr>
            <a:normAutofit/>
          </a:bodyPr>
          <a:lstStyle>
            <a:lvl1pPr>
              <a:defRPr sz="4400" b="1"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CA348888-F454-4AD2-BA62-3AF29D9807C0}" type="datetime1">
              <a:rPr lang="ko-KR" altLang="en-US"/>
              <a:pPr lvl="0">
                <a:defRPr/>
              </a:pPr>
              <a:t>2022-05-01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목차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99" y="274638"/>
            <a:ext cx="10972798" cy="1143000"/>
          </a:xfrm>
        </p:spPr>
        <p:txBody>
          <a:bodyPr/>
          <a:lstStyle>
            <a:lvl1pPr>
              <a:defRPr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4" hasCustomPrompt="1"/>
          </p:nvPr>
        </p:nvSpPr>
        <p:spPr>
          <a:xfrm>
            <a:off x="2857477" y="2214563"/>
            <a:ext cx="6477021" cy="3214687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</a:lstStyle>
          <a:p>
            <a:pPr lvl="0">
              <a:defRPr/>
            </a:pPr>
            <a:r>
              <a:rPr lang="ko-KR" altLang="en-US"/>
              <a:t>첫째 목차</a:t>
            </a:r>
          </a:p>
          <a:p>
            <a:pPr lvl="0">
              <a:defRPr/>
            </a:pPr>
            <a:r>
              <a:rPr lang="ko-KR" altLang="en-US"/>
              <a:t>둘째 목차</a:t>
            </a:r>
          </a:p>
          <a:p>
            <a:pPr lvl="0">
              <a:defRPr/>
            </a:pPr>
            <a:r>
              <a:rPr lang="ko-KR" altLang="en-US"/>
              <a:t>셋째 목차</a:t>
            </a:r>
          </a:p>
          <a:p>
            <a:pPr lvl="0">
              <a:defRPr/>
            </a:pPr>
            <a:r>
              <a:rPr lang="ko-KR" altLang="en-US"/>
              <a:t>넷째 목차</a:t>
            </a:r>
          </a:p>
          <a:p>
            <a:pPr lvl="0">
              <a:defRPr/>
            </a:pPr>
            <a:r>
              <a:rPr lang="ko-KR" altLang="en-US"/>
              <a:t>다섯째 목차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956FEC12-A4C9-4837-AF94-AD867782C04C}" type="datetime1">
              <a:rPr lang="ko-KR" altLang="en-US"/>
              <a:pPr lvl="0">
                <a:defRPr/>
              </a:pPr>
              <a:t>2022-05-01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본문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199" y="274638"/>
            <a:ext cx="2743199" cy="5851525"/>
          </a:xfrm>
        </p:spPr>
        <p:txBody>
          <a:bodyPr vert="eaVert"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599" y="274638"/>
            <a:ext cx="8026399" cy="5851525"/>
          </a:xfrm>
        </p:spPr>
        <p:txBody>
          <a:bodyPr vert="eaVert"/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957F84A3-4F29-4053-ACFD-1BAF2D3F140C}" type="datetime1">
              <a:rPr lang="ko-KR" altLang="en-US"/>
              <a:pPr lvl="0">
                <a:defRPr/>
              </a:pPr>
              <a:t>2022-05-01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4953836A-82A3-4C8B-9D31-CD724F3673ED}" type="datetime1">
              <a:rPr lang="ko-KR" altLang="en-US"/>
              <a:pPr lvl="0">
                <a:defRPr/>
              </a:pPr>
              <a:t>2022-05-01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AD2EBAF6-36D0-4DD8-B695-D4C1B37E35D6}" type="datetime1">
              <a:rPr lang="ko-KR" altLang="en-US"/>
              <a:pPr lvl="0">
                <a:defRPr/>
              </a:pPr>
              <a:t>2022-05-01</a:t>
            </a:fld>
            <a:endParaRPr lang="ko-KR" altLang="en-US"/>
          </a:p>
        </p:txBody>
      </p:sp>
      <p:sp>
        <p:nvSpPr>
          <p:cNvPr id="3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3" y="4406900"/>
            <a:ext cx="10363198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3" y="2906713"/>
            <a:ext cx="10363198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60728D28-603B-4EFC-80F8-17E5E9107035}" type="datetime1">
              <a:rPr lang="ko-KR" altLang="en-US"/>
              <a:pPr lvl="0">
                <a:defRPr/>
              </a:pPr>
              <a:t>2022-05-01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내용 2개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A27A1F4E-0809-4239-8034-C38E431DAF92}" type="datetime1">
              <a:rPr lang="ko-KR" altLang="en-US"/>
              <a:pPr lvl="0">
                <a:defRPr/>
              </a:pPr>
              <a:t>2022-05-01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5E0DA496-7307-4E8B-88DE-CB97B48BAB6F}" type="datetime1">
              <a:rPr lang="ko-KR" altLang="en-US"/>
              <a:pPr lvl="0">
                <a:defRPr/>
              </a:pPr>
              <a:t>2022-05-01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표" type="tbl" preserve="1">
  <p:cSld name="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표 개체 틀 2"/>
          <p:cNvSpPr>
            <a:spLocks noGrp="1"/>
          </p:cNvSpPr>
          <p:nvPr>
            <p:ph type="tbl" sz="quarter" idx="13"/>
          </p:nvPr>
        </p:nvSpPr>
        <p:spPr>
          <a:xfrm>
            <a:off x="608037" y="1643063"/>
            <a:ext cx="10972798" cy="4525200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pPr lvl="0">
              <a:defRPr/>
            </a:pPr>
            <a:r>
              <a:rPr lang="ko-KR" altLang="en-US"/>
              <a:t>표를 추가하려면 아이콘을 클릭하십시오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58721E90-850C-410B-8B89-8394F580CFDA}" type="datetime1">
              <a:rPr lang="ko-KR" altLang="en-US"/>
              <a:pPr lvl="0">
                <a:defRPr/>
              </a:pPr>
              <a:t>2022-05-01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내용 4개" type="fourObj" preserve="1">
  <p:cSld name="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09599" y="160020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2"/>
          </p:nvPr>
        </p:nvSpPr>
        <p:spPr>
          <a:xfrm>
            <a:off x="6197599" y="160020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3"/>
          </p:nvPr>
        </p:nvSpPr>
        <p:spPr>
          <a:xfrm>
            <a:off x="608037" y="398422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6036" y="398422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5ACE7E28-9336-4363-8674-B91477D8F243}" type="datetime1">
              <a:rPr lang="ko-KR" altLang="en-US"/>
              <a:pPr lvl="0">
                <a:defRPr/>
              </a:pPr>
              <a:t>2022-05-01</a:t>
            </a:fld>
            <a:endParaRPr lang="ko-KR" altLang="en-US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그림 및 설명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6" y="4800600"/>
            <a:ext cx="7315199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6" y="612775"/>
            <a:ext cx="7315199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>
              <a:defRPr/>
            </a:pPr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6" y="5367338"/>
            <a:ext cx="7315199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5ACE7E28-9336-4363-8674-B91477D8F243}" type="datetime1">
              <a:rPr lang="ko-KR" altLang="en-US"/>
              <a:pPr lvl="0">
                <a:defRPr/>
              </a:pPr>
              <a:t>2022-05-01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한컴오피스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599" y="274638"/>
            <a:ext cx="10972798" cy="11430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599" y="1600200"/>
            <a:ext cx="10972798" cy="4525963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5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fld id="{D422D86A-5F52-4165-8473-F1B836277586}" type="datetime1">
              <a:rPr lang="ko-KR" altLang="en-US"/>
              <a:pPr lvl="0">
                <a:defRPr/>
              </a:pPr>
              <a:t>2022-05-01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599" y="6356350"/>
            <a:ext cx="3860799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5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</p:sldLayoutIdLst>
  <p:transition/>
  <p:hf sldNum="0"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rtl="0" eaLnBrk="1" latinLnBrk="1" hangingPunct="1">
        <a:defRPr>
          <a:solidFill>
            <a:schemeClr val="tx2"/>
          </a:solidFill>
        </a:defRPr>
      </a:lvl2pPr>
      <a:lvl3pPr rtl="0" eaLnBrk="1" latinLnBrk="1" hangingPunct="1">
        <a:defRPr>
          <a:solidFill>
            <a:schemeClr val="tx2"/>
          </a:solidFill>
        </a:defRPr>
      </a:lvl3pPr>
      <a:lvl4pPr rtl="0" eaLnBrk="1" latinLnBrk="1" hangingPunct="1">
        <a:defRPr>
          <a:solidFill>
            <a:schemeClr val="tx2"/>
          </a:solidFill>
        </a:defRPr>
      </a:lvl4pPr>
      <a:lvl5pPr rtl="0" eaLnBrk="1" latinLnBrk="1" hangingPunct="1">
        <a:defRPr>
          <a:solidFill>
            <a:schemeClr val="tx2"/>
          </a:solidFill>
        </a:defRPr>
      </a:lvl5pPr>
      <a:lvl6pPr rtl="0" eaLnBrk="1" latinLnBrk="1" hangingPunct="1">
        <a:defRPr>
          <a:solidFill>
            <a:schemeClr val="tx2"/>
          </a:solidFill>
        </a:defRPr>
      </a:lvl6pPr>
      <a:lvl7pPr rtl="0" eaLnBrk="1" latinLnBrk="1" hangingPunct="1">
        <a:defRPr>
          <a:solidFill>
            <a:schemeClr val="tx2"/>
          </a:solidFill>
        </a:defRPr>
      </a:lvl7pPr>
      <a:lvl8pPr rtl="0" eaLnBrk="1" latinLnBrk="1" hangingPunct="1">
        <a:defRPr>
          <a:solidFill>
            <a:schemeClr val="tx2"/>
          </a:solidFill>
        </a:defRPr>
      </a:lvl8pPr>
      <a:lvl9pPr rtl="0"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tensorflow.org/?hl=k" TargetMode="External"/><Relationship Id="rId3" Type="http://schemas.openxmlformats.org/officeDocument/2006/relationships/hyperlink" Target="https://jupyter.org/" TargetMode="External"/><Relationship Id="rId7" Type="http://schemas.openxmlformats.org/officeDocument/2006/relationships/image" Target="../media/image58.png"/><Relationship Id="rId2" Type="http://schemas.openxmlformats.org/officeDocument/2006/relationships/hyperlink" Target="https://www.python.org/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docs.conda.io/en/latest/miniconda.html" TargetMode="External"/><Relationship Id="rId11" Type="http://schemas.openxmlformats.org/officeDocument/2006/relationships/image" Target="../media/image61.png"/><Relationship Id="rId5" Type="http://schemas.openxmlformats.org/officeDocument/2006/relationships/hyperlink" Target="https://keras.io/api/applications/" TargetMode="External"/><Relationship Id="rId10" Type="http://schemas.openxmlformats.org/officeDocument/2006/relationships/image" Target="../media/image60.png"/><Relationship Id="rId4" Type="http://schemas.openxmlformats.org/officeDocument/2006/relationships/image" Target="../media/image56.png"/><Relationship Id="rId9" Type="http://schemas.openxmlformats.org/officeDocument/2006/relationships/image" Target="../media/image5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Relationship Id="rId9" Type="http://schemas.openxmlformats.org/officeDocument/2006/relationships/image" Target="../media/image6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0.png"/><Relationship Id="rId4" Type="http://schemas.openxmlformats.org/officeDocument/2006/relationships/hyperlink" Target="https://github.com/JEONEUNMIN/capstone_04/blob/main/%EC%A4%91%EA%B0%84%EB%B3%B4%EA%B3%A0%20%EC%8B%9C%ED%98%84%EC%98%81%EC%83%81_4%EC%A1%B0.zip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jpeg"/><Relationship Id="rId13" Type="http://schemas.openxmlformats.org/officeDocument/2006/relationships/image" Target="../media/image79.png"/><Relationship Id="rId3" Type="http://schemas.openxmlformats.org/officeDocument/2006/relationships/hyperlink" Target="https://www.robotstory.co.kr/bunker/?vid=5" TargetMode="External"/><Relationship Id="rId7" Type="http://schemas.openxmlformats.org/officeDocument/2006/relationships/image" Target="../media/image77.png"/><Relationship Id="rId12" Type="http://schemas.openxmlformats.org/officeDocument/2006/relationships/hyperlink" Target="https://www.rocketpunch.com/companies/microsoft" TargetMode="External"/><Relationship Id="rId17" Type="http://schemas.openxmlformats.org/officeDocument/2006/relationships/image" Target="../media/image83.jpeg"/><Relationship Id="rId2" Type="http://schemas.openxmlformats.org/officeDocument/2006/relationships/image" Target="../media/image76.png"/><Relationship Id="rId16" Type="http://schemas.openxmlformats.org/officeDocument/2006/relationships/image" Target="../media/image82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mk.co.kr/news/business/view/2020/12/1311539/" TargetMode="External"/><Relationship Id="rId11" Type="http://schemas.openxmlformats.org/officeDocument/2006/relationships/hyperlink" Target="https://rogorogo.tistory.com/473" TargetMode="External"/><Relationship Id="rId5" Type="http://schemas.openxmlformats.org/officeDocument/2006/relationships/hyperlink" Target="https://www.kakaocorp.com/page/detail/9607" TargetMode="External"/><Relationship Id="rId15" Type="http://schemas.openxmlformats.org/officeDocument/2006/relationships/image" Target="../media/image81.jpeg"/><Relationship Id="rId10" Type="http://schemas.openxmlformats.org/officeDocument/2006/relationships/hyperlink" Target="https://rogorogo.tistory.com/434" TargetMode="External"/><Relationship Id="rId4" Type="http://schemas.openxmlformats.org/officeDocument/2006/relationships/hyperlink" Target="https://mobile.twitter.com/samsungresearch" TargetMode="External"/><Relationship Id="rId9" Type="http://schemas.openxmlformats.org/officeDocument/2006/relationships/hyperlink" Target="https://ko.wikipedia.org/wiki/%EA%B5%AC%EA%B8%80_%EB%A1%9C%EA%B3%A0" TargetMode="External"/><Relationship Id="rId14" Type="http://schemas.openxmlformats.org/officeDocument/2006/relationships/image" Target="../media/image80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sdcard.org/downloads/formatter/sd-memory-card-formatter-for-windows-download/" TargetMode="External"/><Relationship Id="rId5" Type="http://schemas.openxmlformats.org/officeDocument/2006/relationships/hyperlink" Target="https://www.raspberrypi.com/software/" TargetMode="External"/><Relationship Id="rId4" Type="http://schemas.openxmlformats.org/officeDocument/2006/relationships/image" Target="../media/image8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ladin.co.kr/shop/wproduct.aspx?ItemId=183898040" TargetMode="External"/><Relationship Id="rId2" Type="http://schemas.openxmlformats.org/officeDocument/2006/relationships/hyperlink" Target="http://www.kyobobook.co.kr/product/detailViewKor.laf?mallGb=KOR&amp;ejkGb=KOR&amp;barcode=9791163030911" TargetMode="External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www.kyobobook.co.kr/product/detailViewKor.laf?ejkGb=KOR&amp;mallGb=KOR&amp;barcode=9791156645078&amp;orderClick=LAG&amp;Kc=" TargetMode="External"/><Relationship Id="rId4" Type="http://schemas.openxmlformats.org/officeDocument/2006/relationships/hyperlink" Target="http://www.kyobobook.co.kr/product/detailViewKor.laf?ejkGb=KOR&amp;mallGb=KOR&amp;barcode=9788970508948&amp;orderClick=LAG&amp;Kc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ebbnflow.tistory.com/167" TargetMode="External"/><Relationship Id="rId7" Type="http://schemas.openxmlformats.org/officeDocument/2006/relationships/hyperlink" Target="https://www.kaggle.com/code/dmitirycherezov/chollet-c-5-3-2" TargetMode="External"/><Relationship Id="rId2" Type="http://schemas.openxmlformats.org/officeDocument/2006/relationships/hyperlink" Target="https://excelsior-cjh.tistory.com/183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kaggle.com/code/taldanko/pytorch-cats-vs-dogs-cnn" TargetMode="External"/><Relationship Id="rId5" Type="http://schemas.openxmlformats.org/officeDocument/2006/relationships/hyperlink" Target="https://www.codingworldnews.com/news/articleView.html?idxno=5872" TargetMode="External"/><Relationship Id="rId4" Type="http://schemas.openxmlformats.org/officeDocument/2006/relationships/hyperlink" Target="https://rubber-tree.tistory.com/entry/%EB%94%A5%EB%9F%AC%EB%8B%9D-%EB%AA%A8%EB%8D%B8-CNN-Convolutional-Neural-Network-%EC%84%A4%EB%AA%85" TargetMode="Externa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hyperlink" Target="http://www.yes24.com/Product/Search?domain=ALL&amp;amp;query=%ED%99%8D%EC%9E%A5%ED%91%9C&amp;amp;authorNo=278836&amp;amp;author=%ED%99%8D%EC%9E%A5%ED%91%9C" TargetMode="External"/><Relationship Id="rId3" Type="http://schemas.openxmlformats.org/officeDocument/2006/relationships/hyperlink" Target="http://www.yes24.com/Product/Search?domain=ALL&amp;amp;query=%EC%9D%B4%EB%B3%91%EC%A3%BC&amp;amp;authorNo=140158&amp;amp;author=%EC%9D%B4%EB%B3%91%EC%A3%BC" TargetMode="External"/><Relationship Id="rId7" Type="http://schemas.openxmlformats.org/officeDocument/2006/relationships/image" Target="../media/image89.jpeg"/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www.yes24.com/Product/Search?domain=ALL&amp;amp;query=%EA%B9%80%EC%A2%85%EB%AF%BC&amp;amp;authorNo=336357&amp;amp;author=%EA%B9%80%EC%A2%85%EB%AF%BC" TargetMode="External"/><Relationship Id="rId5" Type="http://schemas.openxmlformats.org/officeDocument/2006/relationships/image" Target="../media/image88.jpeg"/><Relationship Id="rId4" Type="http://schemas.openxmlformats.org/officeDocument/2006/relationships/hyperlink" Target="http://www.yes24.com/Product/Search?domain=ALL&amp;amp;query=%EC%9C%A4%EC%98%81%EB%8F%88&amp;amp;authorNo=205153&amp;amp;author=%EC%9C%A4%EC%98%81%EB%8F%88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2.png"/><Relationship Id="rId7" Type="http://schemas.openxmlformats.org/officeDocument/2006/relationships/hyperlink" Target="https://github.com/JEONEUNMIN/capstone_04" TargetMode="External"/><Relationship Id="rId12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9.png"/><Relationship Id="rId5" Type="http://schemas.openxmlformats.org/officeDocument/2006/relationships/image" Target="../media/image4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18" Type="http://schemas.openxmlformats.org/officeDocument/2006/relationships/image" Target="../media/image30.png"/><Relationship Id="rId3" Type="http://schemas.openxmlformats.org/officeDocument/2006/relationships/image" Target="../media/image15.png"/><Relationship Id="rId21" Type="http://schemas.openxmlformats.org/officeDocument/2006/relationships/image" Target="../media/image33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17" Type="http://schemas.openxmlformats.org/officeDocument/2006/relationships/image" Target="../media/image29.png"/><Relationship Id="rId25" Type="http://schemas.openxmlformats.org/officeDocument/2006/relationships/image" Target="../media/image37.png"/><Relationship Id="rId2" Type="http://schemas.openxmlformats.org/officeDocument/2006/relationships/image" Target="../media/image14.png"/><Relationship Id="rId16" Type="http://schemas.openxmlformats.org/officeDocument/2006/relationships/image" Target="../media/image28.png"/><Relationship Id="rId20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24" Type="http://schemas.openxmlformats.org/officeDocument/2006/relationships/image" Target="../media/image36.png"/><Relationship Id="rId5" Type="http://schemas.openxmlformats.org/officeDocument/2006/relationships/image" Target="../media/image17.png"/><Relationship Id="rId15" Type="http://schemas.openxmlformats.org/officeDocument/2006/relationships/image" Target="../media/image27.png"/><Relationship Id="rId23" Type="http://schemas.openxmlformats.org/officeDocument/2006/relationships/image" Target="../media/image35.png"/><Relationship Id="rId10" Type="http://schemas.openxmlformats.org/officeDocument/2006/relationships/image" Target="../media/image22.png"/><Relationship Id="rId19" Type="http://schemas.openxmlformats.org/officeDocument/2006/relationships/image" Target="../media/image31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Relationship Id="rId14" Type="http://schemas.openxmlformats.org/officeDocument/2006/relationships/image" Target="../media/image26.png"/><Relationship Id="rId22" Type="http://schemas.openxmlformats.org/officeDocument/2006/relationships/image" Target="../media/image3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9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12" Type="http://schemas.openxmlformats.org/officeDocument/2006/relationships/image" Target="../media/image48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5" Type="http://schemas.openxmlformats.org/officeDocument/2006/relationships/image" Target="../media/image41.pn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Relationship Id="rId14" Type="http://schemas.openxmlformats.org/officeDocument/2006/relationships/image" Target="../media/image5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hyperlink" Target="https://www.hankyung.com/it/article/202003302628j" TargetMode="External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hyperlink" Target="https://www.electimes.com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tensorflow.org/?hl=k" TargetMode="External"/><Relationship Id="rId3" Type="http://schemas.openxmlformats.org/officeDocument/2006/relationships/hyperlink" Target="https://jupyter.org/" TargetMode="External"/><Relationship Id="rId7" Type="http://schemas.openxmlformats.org/officeDocument/2006/relationships/image" Target="../media/image58.png"/><Relationship Id="rId2" Type="http://schemas.openxmlformats.org/officeDocument/2006/relationships/hyperlink" Target="https://www.python.org/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keras.io/api/applications/" TargetMode="External"/><Relationship Id="rId5" Type="http://schemas.openxmlformats.org/officeDocument/2006/relationships/image" Target="../media/image57.png"/><Relationship Id="rId4" Type="http://schemas.openxmlformats.org/officeDocument/2006/relationships/image" Target="../media/image56.png"/><Relationship Id="rId9" Type="http://schemas.openxmlformats.org/officeDocument/2006/relationships/image" Target="../media/image5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541176"/>
            <a:ext cx="9144000" cy="2297966"/>
          </a:xfrm>
        </p:spPr>
        <p:txBody>
          <a:bodyPr>
            <a:normAutofit fontScale="90000"/>
          </a:bodyPr>
          <a:lstStyle/>
          <a:p>
            <a:pPr lvl="0">
              <a:defRPr/>
            </a:pPr>
            <a:r>
              <a:rPr lang="en-US" altLang="ko-KR" sz="5400">
                <a:latin typeface="나눔고딕ET"/>
                <a:ea typeface="나눔고딕ET"/>
              </a:rPr>
              <a:t>CNN</a:t>
            </a:r>
            <a:r>
              <a:rPr lang="ko-KR" altLang="en-US" sz="5400">
                <a:latin typeface="나눔고딕ET"/>
                <a:ea typeface="나눔고딕ET"/>
              </a:rPr>
              <a:t> 알고리즘을 이용한 </a:t>
            </a:r>
            <a:br>
              <a:rPr lang="en-US" altLang="ko-KR" sz="5400">
                <a:latin typeface="나눔고딕ET"/>
                <a:ea typeface="나눔고딕ET"/>
              </a:rPr>
            </a:br>
            <a:r>
              <a:rPr lang="ko-KR" altLang="en-US" sz="5400">
                <a:latin typeface="나눔고딕ET"/>
                <a:ea typeface="나눔고딕ET"/>
              </a:rPr>
              <a:t>조선대학교 내 전동 킥보드</a:t>
            </a:r>
            <a:r>
              <a:rPr lang="en-US" altLang="ko-KR" sz="5400">
                <a:latin typeface="나눔고딕ET"/>
                <a:ea typeface="나눔고딕ET"/>
              </a:rPr>
              <a:t> </a:t>
            </a:r>
            <a:br>
              <a:rPr lang="en-US" altLang="ko-KR" sz="5400">
                <a:latin typeface="나눔고딕ET"/>
                <a:ea typeface="나눔고딕ET"/>
              </a:rPr>
            </a:br>
            <a:r>
              <a:rPr lang="ko-KR" altLang="en-US" sz="5400">
                <a:latin typeface="나눔고딕ET"/>
                <a:ea typeface="나눔고딕ET"/>
              </a:rPr>
              <a:t>불법</a:t>
            </a:r>
            <a:r>
              <a:rPr lang="en-US" altLang="ko-KR" sz="5400">
                <a:latin typeface="나눔고딕ET"/>
                <a:ea typeface="나눔고딕ET"/>
              </a:rPr>
              <a:t> </a:t>
            </a:r>
            <a:r>
              <a:rPr lang="ko-KR" altLang="en-US" sz="5400">
                <a:latin typeface="나눔고딕ET"/>
                <a:ea typeface="나눔고딕ET"/>
              </a:rPr>
              <a:t>주행 인식</a:t>
            </a:r>
            <a:r>
              <a:rPr lang="en-US" altLang="ko-KR" sz="5400">
                <a:latin typeface="나눔고딕ET"/>
                <a:ea typeface="나눔고딕ET"/>
              </a:rPr>
              <a:t> </a:t>
            </a:r>
            <a:r>
              <a:rPr lang="ko-KR" altLang="en-US" sz="5400">
                <a:latin typeface="나눔고딕ET"/>
                <a:ea typeface="나눔고딕ET"/>
              </a:rPr>
              <a:t>인공지능 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4673600" y="3771443"/>
            <a:ext cx="2844800" cy="440267"/>
          </a:xfrm>
        </p:spPr>
        <p:txBody>
          <a:bodyPr>
            <a:normAutofit fontScale="85000" lnSpcReduction="20000"/>
          </a:bodyPr>
          <a:lstStyle/>
          <a:p>
            <a:pPr lvl="0">
              <a:defRPr/>
            </a:pPr>
            <a:r>
              <a:rPr lang="ko-KR" altLang="en-US">
                <a:solidFill>
                  <a:schemeClr val="tx1"/>
                </a:solidFill>
                <a:latin typeface="나눔고딕ET"/>
                <a:ea typeface="나눔고딕ET"/>
              </a:rPr>
              <a:t>발표자 </a:t>
            </a:r>
            <a:r>
              <a:rPr lang="en-US" altLang="ko-KR">
                <a:solidFill>
                  <a:schemeClr val="tx1"/>
                </a:solidFill>
                <a:latin typeface="나눔고딕ET"/>
                <a:ea typeface="나눔고딕ET"/>
              </a:rPr>
              <a:t>: </a:t>
            </a:r>
            <a:r>
              <a:rPr lang="ko-KR" altLang="en-US">
                <a:solidFill>
                  <a:schemeClr val="tx1"/>
                </a:solidFill>
                <a:latin typeface="나눔고딕ET"/>
                <a:ea typeface="나눔고딕ET"/>
              </a:rPr>
              <a:t>전은민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518400" y="4458866"/>
            <a:ext cx="4460240" cy="173047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/>
              <a:t>담당과목 </a:t>
            </a:r>
            <a:r>
              <a:rPr lang="en-US" altLang="ko-KR"/>
              <a:t>: </a:t>
            </a:r>
            <a:r>
              <a:rPr lang="ko-KR" altLang="en-US"/>
              <a:t>산학캡스톤디자인</a:t>
            </a:r>
          </a:p>
          <a:p>
            <a:pPr lvl="0">
              <a:defRPr/>
            </a:pPr>
            <a:r>
              <a:rPr lang="ko-KR" altLang="en-US"/>
              <a:t>학기 </a:t>
            </a:r>
            <a:r>
              <a:rPr lang="en-US" altLang="ko-KR"/>
              <a:t>: 2022</a:t>
            </a:r>
            <a:r>
              <a:rPr lang="ko-KR" altLang="en-US"/>
              <a:t>년 </a:t>
            </a:r>
            <a:r>
              <a:rPr lang="en-US" altLang="ko-KR"/>
              <a:t>1</a:t>
            </a:r>
            <a:r>
              <a:rPr lang="ko-KR" altLang="en-US"/>
              <a:t>학기</a:t>
            </a:r>
          </a:p>
          <a:p>
            <a:pPr lvl="0">
              <a:defRPr/>
            </a:pPr>
            <a:r>
              <a:rPr lang="ko-KR" altLang="en-US"/>
              <a:t>담당교수 </a:t>
            </a:r>
            <a:r>
              <a:rPr lang="en-US" altLang="ko-KR"/>
              <a:t>: </a:t>
            </a:r>
            <a:r>
              <a:rPr lang="ko-KR" altLang="en-US"/>
              <a:t>정현숙</a:t>
            </a:r>
            <a:r>
              <a:rPr lang="en-US" altLang="ko-KR"/>
              <a:t>(04</a:t>
            </a:r>
            <a:r>
              <a:rPr lang="ko-KR" altLang="en-US"/>
              <a:t>분반</a:t>
            </a:r>
            <a:r>
              <a:rPr lang="en-US" altLang="ko-KR"/>
              <a:t>)</a:t>
            </a:r>
          </a:p>
          <a:p>
            <a:pPr lvl="0">
              <a:defRPr/>
            </a:pPr>
            <a:r>
              <a:rPr lang="ko-KR" altLang="en-US"/>
              <a:t>조 </a:t>
            </a:r>
            <a:r>
              <a:rPr lang="en-US" altLang="ko-KR"/>
              <a:t>: 4</a:t>
            </a:r>
            <a:r>
              <a:rPr lang="ko-KR" altLang="en-US"/>
              <a:t>조</a:t>
            </a:r>
          </a:p>
          <a:p>
            <a:pPr lvl="0">
              <a:defRPr/>
            </a:pPr>
            <a:r>
              <a:rPr lang="ko-KR" altLang="en-US"/>
              <a:t>날짜 </a:t>
            </a:r>
            <a:r>
              <a:rPr lang="en-US" altLang="ko-KR"/>
              <a:t>: 2022</a:t>
            </a:r>
            <a:r>
              <a:rPr lang="ko-KR" altLang="en-US"/>
              <a:t>년 </a:t>
            </a:r>
            <a:r>
              <a:rPr lang="en-US" altLang="ko-KR"/>
              <a:t>4</a:t>
            </a:r>
            <a:r>
              <a:rPr lang="ko-KR" altLang="en-US"/>
              <a:t>월 </a:t>
            </a:r>
            <a:r>
              <a:rPr lang="en-US" altLang="ko-KR"/>
              <a:t>25</a:t>
            </a:r>
            <a:r>
              <a:rPr lang="ko-KR" altLang="en-US"/>
              <a:t>일</a:t>
            </a:r>
          </a:p>
          <a:p>
            <a:pPr lvl="0">
              <a:defRPr/>
            </a:pPr>
            <a:r>
              <a:rPr lang="ko-KR" altLang="en-US"/>
              <a:t>조원 </a:t>
            </a:r>
            <a:r>
              <a:rPr lang="en-US" altLang="ko-KR"/>
              <a:t>: </a:t>
            </a:r>
            <a:r>
              <a:rPr lang="ko-KR" altLang="en-US"/>
              <a:t>전은민</a:t>
            </a:r>
            <a:r>
              <a:rPr lang="en-US" altLang="ko-KR"/>
              <a:t>(</a:t>
            </a:r>
            <a:r>
              <a:rPr lang="ko-KR" altLang="en-US"/>
              <a:t>조장</a:t>
            </a:r>
            <a:r>
              <a:rPr lang="en-US" altLang="ko-KR"/>
              <a:t>), </a:t>
            </a:r>
            <a:r>
              <a:rPr lang="ko-KR" altLang="en-US"/>
              <a:t>마지안</a:t>
            </a:r>
            <a:r>
              <a:rPr lang="en-US" altLang="ko-KR"/>
              <a:t>,</a:t>
            </a:r>
            <a:r>
              <a:rPr lang="ko-KR" altLang="en-US"/>
              <a:t> 이지혜</a:t>
            </a:r>
            <a:r>
              <a:rPr lang="en-US" altLang="ko-KR"/>
              <a:t>, </a:t>
            </a:r>
            <a:r>
              <a:rPr lang="ko-KR" altLang="en-US"/>
              <a:t>이수정</a:t>
            </a:r>
            <a:endParaRPr lang="en-US" altLang="ko-KR"/>
          </a:p>
        </p:txBody>
      </p:sp>
      <p:sp>
        <p:nvSpPr>
          <p:cNvPr id="5" name="TextBox 4"/>
          <p:cNvSpPr txBox="1"/>
          <p:nvPr/>
        </p:nvSpPr>
        <p:spPr>
          <a:xfrm>
            <a:off x="11379105" y="6280856"/>
            <a:ext cx="521297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200"/>
              <a:t>1/23</a:t>
            </a:r>
            <a:endParaRPr lang="ko-KR" altLang="en-US" sz="1200"/>
          </a:p>
        </p:txBody>
      </p:sp>
      <p:sp>
        <p:nvSpPr>
          <p:cNvPr id="6" name="TextBox 5"/>
          <p:cNvSpPr txBox="1"/>
          <p:nvPr/>
        </p:nvSpPr>
        <p:spPr>
          <a:xfrm>
            <a:off x="3746242" y="2988801"/>
            <a:ext cx="5094513" cy="5716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200"/>
              <a:t>(CNN detection cam</a:t>
            </a:r>
            <a:r>
              <a:rPr lang="ko-KR" altLang="en-US" sz="3200"/>
              <a:t> </a:t>
            </a:r>
            <a:r>
              <a:rPr lang="en-US" altLang="ko-KR" sz="3200"/>
              <a:t>:</a:t>
            </a:r>
            <a:r>
              <a:rPr lang="ko-KR" altLang="en-US" sz="3200"/>
              <a:t> </a:t>
            </a:r>
            <a:r>
              <a:rPr lang="en-US" altLang="ko-KR" sz="3200"/>
              <a:t>CDC)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1379105" y="6280856"/>
            <a:ext cx="570961" cy="2704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200"/>
              <a:t>10/23</a:t>
            </a:r>
            <a:endParaRPr lang="ko-KR" altLang="en-US" sz="1200"/>
          </a:p>
        </p:txBody>
      </p:sp>
      <p:sp>
        <p:nvSpPr>
          <p:cNvPr id="3" name="TextBox 2"/>
          <p:cNvSpPr txBox="1"/>
          <p:nvPr/>
        </p:nvSpPr>
        <p:spPr>
          <a:xfrm>
            <a:off x="336883" y="222789"/>
            <a:ext cx="5193332" cy="27060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200" b="1"/>
              <a:t>본론</a:t>
            </a:r>
            <a:r>
              <a:rPr lang="en-US" altLang="ko-KR" sz="1200"/>
              <a:t> – CNN detection cam </a:t>
            </a:r>
            <a:r>
              <a:rPr lang="ko-KR" altLang="en-US" sz="1200"/>
              <a:t>구현환경</a:t>
            </a:r>
            <a:r>
              <a:rPr lang="en-US" altLang="ko-KR" sz="1200"/>
              <a:t>_</a:t>
            </a:r>
            <a:r>
              <a:rPr lang="ko-KR" altLang="en-US" sz="1200"/>
              <a:t>라즈베리파이 </a:t>
            </a:r>
            <a:r>
              <a:rPr lang="en-US" altLang="ko-KR" sz="1200"/>
              <a:t>4</a:t>
            </a:r>
            <a:r>
              <a:rPr lang="ko-KR" altLang="en-US" sz="1200"/>
              <a:t> 컴퓨터 개발 환경 구축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240319" y="755650"/>
            <a:ext cx="6951682" cy="15189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200"/>
              <a:t>인공지능 개발에 적합한 프로그래밍 언어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1200"/>
              <a:t>대부분 머신러닝</a:t>
            </a:r>
            <a:r>
              <a:rPr lang="en-US" altLang="ko-KR" sz="1200"/>
              <a:t>/</a:t>
            </a:r>
            <a:r>
              <a:rPr lang="ko-KR" altLang="en-US" sz="1200"/>
              <a:t>딥러닝</a:t>
            </a:r>
            <a:r>
              <a:rPr lang="en-US" altLang="ko-KR" sz="1200"/>
              <a:t>/</a:t>
            </a:r>
            <a:r>
              <a:rPr lang="ko-KR" altLang="en-US" sz="1200"/>
              <a:t>프레임워크는 파이썬용으로 만들어짐</a:t>
            </a: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 b="1"/>
              <a:t>-&gt;</a:t>
            </a:r>
            <a:r>
              <a:rPr lang="ko-KR" altLang="en-US" sz="1200" b="1"/>
              <a:t> </a:t>
            </a:r>
            <a:r>
              <a:rPr lang="EN-US" sz="1200" b="1" i="0" u="none" strike="noStrike"/>
              <a:t>: </a:t>
            </a:r>
            <a:r>
              <a:rPr sz="1200" b="1" i="0" u="none" strike="noStrike"/>
              <a:t>프로그래밍 개발</a:t>
            </a: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b="1" i="0" u="none" strike="noStrike"/>
              <a:t>: Python 3.7 </a:t>
            </a:r>
            <a:r>
              <a:rPr sz="1200" b="1" i="0" u="none" strike="noStrike"/>
              <a:t>사용</a:t>
            </a:r>
            <a:r>
              <a:rPr sz="1200" b="0" i="0" u="none" strike="noStrike"/>
              <a:t> </a:t>
            </a: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b="0" i="0" u="none" strike="noStrike"/>
              <a:t>: </a:t>
            </a:r>
            <a:r>
              <a:rPr lang="EN-US" sz="1200" b="0" i="0" u="sng" strike="noStrike">
                <a:hlinkClick r:id="rId2"/>
              </a:rPr>
              <a:t>https://www.python.org/</a:t>
            </a:r>
            <a:endParaRPr lang="EN-US" sz="1200" b="0" i="0" u="sng" strike="noStrike"/>
          </a:p>
        </p:txBody>
      </p:sp>
      <p:sp>
        <p:nvSpPr>
          <p:cNvPr id="18" name="TextBox 17"/>
          <p:cNvSpPr txBox="1"/>
          <p:nvPr/>
        </p:nvSpPr>
        <p:spPr>
          <a:xfrm>
            <a:off x="5297310" y="2443477"/>
            <a:ext cx="6894690" cy="12984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200">
                <a:solidFill>
                  <a:srgbClr val="212529"/>
                </a:solidFill>
              </a:rPr>
              <a:t>Open Source </a:t>
            </a:r>
            <a:r>
              <a:rPr lang="ko-KR" altLang="en-US" sz="1200" b="0" i="0">
                <a:solidFill>
                  <a:srgbClr val="212529"/>
                </a:solidFill>
                <a:effectLst/>
              </a:rPr>
              <a:t>기반의 웹 플랫폼 및 어플리케이션으로</a:t>
            </a:r>
            <a:r>
              <a:rPr lang="en-US" altLang="ko-KR" sz="1200" b="0" i="0">
                <a:solidFill>
                  <a:srgbClr val="212529"/>
                </a:solidFill>
                <a:effectLst/>
              </a:rPr>
              <a:t>, 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1200" b="0" i="0">
                <a:solidFill>
                  <a:srgbClr val="212529"/>
                </a:solidFill>
                <a:effectLst/>
              </a:rPr>
              <a:t>파이썬을 비롯한 다양한 프로그래밍 언어로 코드 작성 및 실행하는 개발 환경을 제공</a:t>
            </a:r>
          </a:p>
          <a:p>
            <a:pPr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 b="1" i="0" u="none" strike="noStrike"/>
              <a:t>-&gt;:</a:t>
            </a:r>
            <a:r>
              <a:rPr lang="ko-KR" altLang="en-US" sz="1200" b="1" i="0" u="none" strike="noStrike"/>
              <a:t> </a:t>
            </a:r>
            <a:r>
              <a:rPr sz="1200" b="1" i="0" u="none" strike="noStrike"/>
              <a:t>우리가 사용할 파이썬 코드 작성 및 실행</a:t>
            </a:r>
          </a:p>
          <a:p>
            <a:pPr lvl="0">
              <a:defRPr/>
            </a:pPr>
            <a:r>
              <a:rPr lang="en-US" altLang="en-US" sz="1200">
                <a:hlinkClick r:id="rId3"/>
              </a:rPr>
              <a:t>https://jupyter.org/</a:t>
            </a:r>
            <a:endParaRPr lang="en-US" altLang="en-US" sz="1200"/>
          </a:p>
          <a:p>
            <a:pPr lvl="0">
              <a:defRPr/>
            </a:pPr>
            <a:endParaRPr lang="en-US" altLang="en-US" sz="1200"/>
          </a:p>
        </p:txBody>
      </p:sp>
      <p:sp>
        <p:nvSpPr>
          <p:cNvPr id="21" name="TextBox 20"/>
          <p:cNvSpPr txBox="1"/>
          <p:nvPr/>
        </p:nvSpPr>
        <p:spPr>
          <a:xfrm>
            <a:off x="1804546" y="3745516"/>
            <a:ext cx="5500395" cy="2721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endParaRPr lang="en-US" altLang="en-US" sz="120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1533965" y="2658095"/>
            <a:ext cx="2400931" cy="647080"/>
          </a:xfrm>
          <a:prstGeom prst="rect">
            <a:avLst/>
          </a:prstGeom>
          <a:noFill/>
        </p:spPr>
      </p:pic>
      <p:sp>
        <p:nvSpPr>
          <p:cNvPr id="1030" name="TextBox 18"/>
          <p:cNvSpPr txBox="1"/>
          <p:nvPr/>
        </p:nvSpPr>
        <p:spPr>
          <a:xfrm>
            <a:off x="5299518" y="3793945"/>
            <a:ext cx="6892481" cy="1481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000000"/>
                </a:solidFill>
              </a:rPr>
              <a:t>Miniconda는 conda용 무료 최소 설치 프로그램</a:t>
            </a:r>
          </a:p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000000"/>
                </a:solidFill>
              </a:rPr>
              <a:t> Conda, Python, 의존하는 패키지 및 pip, zlib 및 기타 몇 가지를 포함한 소수의 기타 유용한 패키지만 포함하는 Anaconda의 작은 부트스트랩 버전입니다. </a:t>
            </a:r>
            <a:endParaRPr kumimoji="0" lang="ko-KR" altLang="en-US" sz="1200" b="0" i="0" u="none" strike="noStrike" kern="1200" cap="none" spc="0" normalizeH="0" baseline="0">
              <a:solidFill>
                <a:srgbClr val="000000"/>
              </a:solidFill>
              <a:hlinkClick r:id="rId5"/>
            </a:endParaRPr>
          </a:p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</a:rPr>
              <a:t>-&gt;: </a:t>
            </a:r>
            <a:r>
              <a:rPr kumimoji="0" lang="ko-KR" altLang="en-US" sz="1200" b="1" i="0" u="none" strike="noStrike" kern="1200" cap="none" spc="0" normalizeH="0" baseline="0">
                <a:solidFill>
                  <a:srgbClr val="000000"/>
                </a:solidFill>
              </a:rPr>
              <a:t>아나콘다에 포함된 라이브러리 사용을 위해 실행</a:t>
            </a:r>
            <a:endParaRPr kumimoji="0" lang="ko-KR" altLang="en-US" sz="1200" b="0" i="0" u="none" strike="noStrike" kern="1200" cap="none" spc="0" normalizeH="0" baseline="0">
              <a:solidFill>
                <a:srgbClr val="000000"/>
              </a:solidFill>
              <a:hlinkClick r:id="rId6"/>
            </a:endParaRP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b="0" i="0" u="sng" strike="noStrike">
                <a:hlinkClick r:id="rId6"/>
              </a:rPr>
              <a:t>https://docs.conda.io/en/latest/miniconda.html</a:t>
            </a:r>
            <a:endParaRPr lang="en-US" sz="1200" b="0" i="0" u="sng" strike="noStrike"/>
          </a:p>
        </p:txBody>
      </p:sp>
      <p:grpSp>
        <p:nvGrpSpPr>
          <p:cNvPr id="1031" name="그룹 13"/>
          <p:cNvGrpSpPr/>
          <p:nvPr/>
        </p:nvGrpSpPr>
        <p:grpSpPr>
          <a:xfrm>
            <a:off x="1352990" y="5287741"/>
            <a:ext cx="3060814" cy="1140720"/>
            <a:chOff x="9345332" y="2127491"/>
            <a:chExt cx="4656842" cy="1562851"/>
          </a:xfrm>
        </p:grpSpPr>
        <p:pic>
          <p:nvPicPr>
            <p:cNvPr id="1032" name="Picture 8" descr="GitHub - tensorflow/tensorflow: An Open Source Machine Learning Framework  for Everyone"/>
            <p:cNvPicPr>
              <a:picLocks noChangeAspect="1" noChangeArrowheads="1"/>
            </p:cNvPicPr>
            <p:nvPr/>
          </p:nvPicPr>
          <p:blipFill rotWithShape="1">
            <a:blip r:embed="rId7"/>
            <a:srcRect/>
            <a:stretch>
              <a:fillRect/>
            </a:stretch>
          </p:blipFill>
          <p:spPr>
            <a:xfrm>
              <a:off x="9345332" y="2127491"/>
              <a:ext cx="4656842" cy="1562851"/>
            </a:xfrm>
            <a:prstGeom prst="rect">
              <a:avLst/>
            </a:prstGeom>
            <a:noFill/>
            <a:ln/>
          </p:spPr>
        </p:pic>
        <p:sp>
          <p:nvSpPr>
            <p:cNvPr id="1033" name="TextBox 15"/>
            <p:cNvSpPr txBox="1"/>
            <p:nvPr/>
          </p:nvSpPr>
          <p:spPr>
            <a:xfrm>
              <a:off x="9829799" y="3271754"/>
              <a:ext cx="366677" cy="37239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en-US" altLang="ko-KR" sz="1200" b="0" i="0" u="none" strike="noStrike" kern="1200" cap="none" spc="0" normalizeH="0" baseline="0">
                <a:solidFill>
                  <a:srgbClr val="000000"/>
                </a:solidFill>
              </a:endParaRPr>
            </a:p>
          </p:txBody>
        </p:sp>
      </p:grpSp>
      <p:sp>
        <p:nvSpPr>
          <p:cNvPr id="1034" name="TextBox 19"/>
          <p:cNvSpPr txBox="1"/>
          <p:nvPr/>
        </p:nvSpPr>
        <p:spPr>
          <a:xfrm>
            <a:off x="5340064" y="5397717"/>
            <a:ext cx="6851936" cy="12202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000000"/>
                </a:solidFill>
              </a:rPr>
              <a:t>수치계산과 대규모 머신러닝을 위한 오픈소스 라이브러리</a:t>
            </a:r>
          </a:p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000000"/>
                </a:solidFill>
              </a:rPr>
              <a:t>딥러닝 프로그램을 구현할 수 있도록 다양한 기능 제공</a:t>
            </a: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200" b="1" i="0" u="none" strike="noStrike" kern="1200" cap="none" spc="0" normalizeH="0" baseline="0">
                <a:solidFill>
                  <a:srgbClr val="000000"/>
                </a:solidFill>
              </a:rPr>
              <a:t>-&gt;:</a:t>
            </a:r>
            <a:r>
              <a:rPr kumimoji="0" lang="ko-KR" altLang="en-US" sz="1200" b="1" i="0" u="none" strike="noStrike" kern="1200" cap="none" spc="0" normalizeH="0" baseline="0">
                <a:solidFill>
                  <a:srgbClr val="000000"/>
                </a:solidFill>
              </a:rPr>
              <a:t> </a:t>
            </a:r>
            <a:r>
              <a:rPr lang="EN-US" sz="1200" b="1" i="0" u="none" strike="noStrike"/>
              <a:t>CNN</a:t>
            </a:r>
            <a:r>
              <a:rPr sz="1200" b="1" i="0" u="none" strike="noStrike"/>
              <a:t>알고리즘 신경망 사용 및 딥러닝을 위해 사용함</a:t>
            </a:r>
            <a:endParaRPr kumimoji="0" lang="ko-KR" altLang="en-US" sz="1200" b="0" i="0" u="none" strike="noStrike" kern="1200" cap="none" spc="0" normalizeH="0" baseline="0">
              <a:solidFill>
                <a:srgbClr val="000000"/>
              </a:solidFill>
              <a:hlinkClick r:id="rId8"/>
            </a:endParaRP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b="0" i="0" u="sng" strike="noStrike">
                <a:hlinkClick r:id="rId8"/>
              </a:rPr>
              <a:t>https://www.tensorflow.org/?hl=k</a:t>
            </a:r>
            <a:endParaRPr lang="EN-US" sz="1200" b="0" i="0" u="sng" strike="noStrike"/>
          </a:p>
        </p:txBody>
      </p:sp>
      <p:grpSp>
        <p:nvGrpSpPr>
          <p:cNvPr id="1041" name="그룹 3"/>
          <p:cNvGrpSpPr/>
          <p:nvPr/>
        </p:nvGrpSpPr>
        <p:grpSpPr>
          <a:xfrm>
            <a:off x="1495865" y="953992"/>
            <a:ext cx="2314768" cy="925655"/>
            <a:chOff x="1676400" y="2247900"/>
            <a:chExt cx="4350026" cy="1620684"/>
          </a:xfrm>
        </p:grpSpPr>
        <p:pic>
          <p:nvPicPr>
            <p:cNvPr id="1042" name="Picture 2" descr="프로그래밍] 파이썬 Python , 정체를 모른다면 Click : 네이버 블로그"/>
            <p:cNvPicPr>
              <a:picLocks noChangeAspect="1" noChangeArrowheads="1"/>
            </p:cNvPicPr>
            <p:nvPr/>
          </p:nvPicPr>
          <p:blipFill rotWithShape="1">
            <a:blip r:embed="rId9"/>
            <a:srcRect l="15000" t="31520" r="14000" b="36960"/>
            <a:stretch>
              <a:fillRect/>
            </a:stretch>
          </p:blipFill>
          <p:spPr>
            <a:xfrm>
              <a:off x="1676400" y="2247900"/>
              <a:ext cx="4350026" cy="1286627"/>
            </a:xfrm>
            <a:prstGeom prst="rect">
              <a:avLst/>
            </a:prstGeom>
            <a:noFill/>
          </p:spPr>
        </p:pic>
        <p:sp>
          <p:nvSpPr>
            <p:cNvPr id="1043" name="TextBox 6"/>
            <p:cNvSpPr txBox="1"/>
            <p:nvPr/>
          </p:nvSpPr>
          <p:spPr>
            <a:xfrm>
              <a:off x="1867769" y="3396024"/>
              <a:ext cx="3635398" cy="4725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endParaRPr lang="en-US" altLang="ko-KR" sz="1200"/>
            </a:p>
          </p:txBody>
        </p:sp>
      </p:grpSp>
      <p:pic>
        <p:nvPicPr>
          <p:cNvPr id="1044" name="그림 1043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1457765" y="4005141"/>
            <a:ext cx="738798" cy="738798"/>
          </a:xfrm>
          <a:prstGeom prst="rect">
            <a:avLst/>
          </a:prstGeom>
        </p:spPr>
      </p:pic>
      <p:pic>
        <p:nvPicPr>
          <p:cNvPr id="1045" name="그림 1044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2350429" y="4165600"/>
            <a:ext cx="1883919" cy="44743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2A39990-D01A-4ECE-9957-3BFC0F8C8761}"/>
              </a:ext>
            </a:extLst>
          </p:cNvPr>
          <p:cNvSpPr txBox="1"/>
          <p:nvPr/>
        </p:nvSpPr>
        <p:spPr>
          <a:xfrm>
            <a:off x="440140" y="935640"/>
            <a:ext cx="85725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en-US" sz="5400" dirty="0">
                <a:latin typeface="+mj-ea"/>
                <a:ea typeface="+mj-ea"/>
              </a:rPr>
              <a:t>①</a:t>
            </a:r>
            <a:endParaRPr lang="en-US" altLang="en-US" sz="5400" dirty="0">
              <a:latin typeface="+mj-ea"/>
              <a:ea typeface="+mj-ea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29EB13E-7EC3-4B3E-B5AB-702C245ACFAB}"/>
              </a:ext>
            </a:extLst>
          </p:cNvPr>
          <p:cNvSpPr txBox="1"/>
          <p:nvPr/>
        </p:nvSpPr>
        <p:spPr>
          <a:xfrm>
            <a:off x="440140" y="2443139"/>
            <a:ext cx="85725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>
                <a:latin typeface="+mn-lt"/>
                <a:ea typeface="+mn-ea"/>
                <a:cs typeface="+mn-cs"/>
              </a:defRPr>
            </a:pPr>
            <a:r>
              <a:rPr kumimoji="0" lang="en-US" altLang="en-US" sz="5400" b="0" i="0" u="none" strike="noStrike" kern="1200" cap="none" spc="0" normalizeH="0" baseline="0" dirty="0">
                <a:solidFill>
                  <a:srgbClr val="000000"/>
                </a:solidFill>
                <a:latin typeface="+mj-ea"/>
                <a:ea typeface="+mj-ea"/>
              </a:rPr>
              <a:t>②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2D7C9F5-B8A3-44B7-AEBC-532F6F1615EF}"/>
              </a:ext>
            </a:extLst>
          </p:cNvPr>
          <p:cNvSpPr txBox="1"/>
          <p:nvPr/>
        </p:nvSpPr>
        <p:spPr>
          <a:xfrm>
            <a:off x="440140" y="3871228"/>
            <a:ext cx="88167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>
                <a:latin typeface="+mn-lt"/>
                <a:ea typeface="+mn-ea"/>
                <a:cs typeface="+mn-cs"/>
              </a:defRPr>
            </a:pPr>
            <a:r>
              <a:rPr kumimoji="0" lang="en-US" altLang="en-US" sz="5400" b="0" i="0" u="none" strike="noStrike" kern="1200" cap="none" spc="0" normalizeH="0" baseline="0" dirty="0">
                <a:solidFill>
                  <a:srgbClr val="000000"/>
                </a:solidFill>
                <a:latin typeface="+mj-ea"/>
                <a:ea typeface="+mj-ea"/>
              </a:rPr>
              <a:t>③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8C550C0-E879-40CB-8F4B-C423F3D270BB}"/>
              </a:ext>
            </a:extLst>
          </p:cNvPr>
          <p:cNvSpPr txBox="1"/>
          <p:nvPr/>
        </p:nvSpPr>
        <p:spPr>
          <a:xfrm>
            <a:off x="440140" y="5297547"/>
            <a:ext cx="88167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en-US" sz="5400" b="0" i="0" u="none" strike="noStrike" kern="1200" cap="none" spc="0" normalizeH="0" baseline="0" dirty="0">
                <a:solidFill>
                  <a:srgbClr val="000000"/>
                </a:solidFill>
                <a:latin typeface="+mj-ea"/>
                <a:ea typeface="+mj-ea"/>
              </a:rPr>
              <a:t>④</a:t>
            </a:r>
            <a:endParaRPr lang="ko-KR" altLang="en-US" sz="5400" dirty="0">
              <a:latin typeface="+mj-ea"/>
              <a:ea typeface="+mj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1379105" y="6280856"/>
            <a:ext cx="614271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200"/>
              <a:t>11/23</a:t>
            </a:r>
            <a:endParaRPr lang="ko-KR" altLang="en-US" sz="1200"/>
          </a:p>
        </p:txBody>
      </p:sp>
      <p:sp>
        <p:nvSpPr>
          <p:cNvPr id="3" name="TextBox 2"/>
          <p:cNvSpPr txBox="1"/>
          <p:nvPr/>
        </p:nvSpPr>
        <p:spPr>
          <a:xfrm>
            <a:off x="174959" y="13239"/>
            <a:ext cx="6355381" cy="45158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400" b="1"/>
              <a:t>본론</a:t>
            </a:r>
            <a:r>
              <a:rPr lang="en-US" altLang="ko-KR"/>
              <a:t> </a:t>
            </a:r>
            <a:r>
              <a:rPr lang="en-US" altLang="ko-KR" sz="2400"/>
              <a:t>– CNN detection cam </a:t>
            </a:r>
            <a:r>
              <a:rPr lang="ko-KR" altLang="en-US" sz="2400"/>
              <a:t>전체 시스템 구성도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830510" y="402980"/>
            <a:ext cx="8274539" cy="64550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1379105" y="6280856"/>
            <a:ext cx="599534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200"/>
              <a:t>12/23</a:t>
            </a:r>
          </a:p>
        </p:txBody>
      </p:sp>
      <p:sp>
        <p:nvSpPr>
          <p:cNvPr id="1029" name="TextBox 2"/>
          <p:cNvSpPr txBox="1"/>
          <p:nvPr/>
        </p:nvSpPr>
        <p:spPr>
          <a:xfrm>
            <a:off x="336883" y="222789"/>
            <a:ext cx="5021882" cy="45158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>
                <a:latin typeface="+mn-lt"/>
                <a:ea typeface="+mn-ea"/>
                <a:cs typeface="+mn-cs"/>
              </a:defRPr>
            </a:pPr>
            <a:r>
              <a:rPr lang="ko-KR" altLang="en-US" sz="2400" b="1"/>
              <a:t>본론</a:t>
            </a:r>
            <a:r>
              <a:rPr lang="en-US" altLang="ko-KR" sz="2400"/>
              <a:t> – </a:t>
            </a:r>
            <a:r>
              <a:rPr lang="ko-KR" altLang="ko-KR" sz="2400"/>
              <a:t>CNN detection cam 구현내용</a:t>
            </a:r>
          </a:p>
        </p:txBody>
      </p:sp>
      <p:pic>
        <p:nvPicPr>
          <p:cNvPr id="1030" name="그림 1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419550" y="3667521"/>
            <a:ext cx="1817414" cy="2087777"/>
          </a:xfrm>
          <a:prstGeom prst="rect">
            <a:avLst/>
          </a:prstGeom>
        </p:spPr>
      </p:pic>
      <p:sp>
        <p:nvSpPr>
          <p:cNvPr id="1033" name="TextBox 9"/>
          <p:cNvSpPr txBox="1"/>
          <p:nvPr/>
        </p:nvSpPr>
        <p:spPr>
          <a:xfrm>
            <a:off x="0" y="718899"/>
            <a:ext cx="5803072" cy="27462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>
                <a:latin typeface="+mn-lt"/>
                <a:ea typeface="+mn-ea"/>
                <a:cs typeface="+mn-cs"/>
              </a:defRPr>
            </a:pPr>
            <a:r>
              <a:rPr kumimoji="0" lang="en-US" altLang="ko-KR" sz="1600" b="0" i="0" u="none" strike="noStrike" kern="1200" cap="none" spc="0" normalizeH="0" baseline="0">
                <a:solidFill>
                  <a:srgbClr val="000000"/>
                </a:solidFill>
              </a:rPr>
              <a:t>◆ 5</a:t>
            </a:r>
            <a:r>
              <a:rPr kumimoji="0" lang="ko-KR" altLang="en-US" sz="1600" b="0" i="0" u="none" strike="noStrike" kern="1200" cap="none" spc="0" normalizeH="0" baseline="0">
                <a:solidFill>
                  <a:srgbClr val="000000"/>
                </a:solidFill>
              </a:rPr>
              <a:t>주차</a:t>
            </a: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>
                <a:latin typeface="+mn-lt"/>
                <a:ea typeface="+mn-ea"/>
                <a:cs typeface="+mn-cs"/>
              </a:defRPr>
            </a:pPr>
            <a:endParaRPr kumimoji="0" lang="en-US" altLang="ko-KR" sz="800" b="0" i="0" u="none" strike="noStrike" kern="1200" cap="none" spc="0" normalizeH="0" baseline="0">
              <a:solidFill>
                <a:srgbClr val="000000"/>
              </a:solidFill>
            </a:endParaRPr>
          </a:p>
          <a:p>
            <a:pPr marL="342900" indent="-34290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AutoNum type="arabicPeriod"/>
              <a:defRPr>
                <a:latin typeface="+mn-lt"/>
                <a:ea typeface="+mn-ea"/>
                <a:cs typeface="+mn-cs"/>
              </a:defRPr>
            </a:pPr>
            <a:r>
              <a:rPr kumimoji="0" lang="ko-KR" altLang="en-US" sz="1500" b="0" i="0" u="none" strike="noStrike" kern="1200" cap="none" spc="0" normalizeH="0" baseline="0">
                <a:solidFill>
                  <a:srgbClr val="000000"/>
                </a:solidFill>
              </a:rPr>
              <a:t>이미지 분류 </a:t>
            </a: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>
                <a:latin typeface="+mn-lt"/>
                <a:ea typeface="+mn-ea"/>
                <a:cs typeface="+mn-cs"/>
              </a:defRPr>
            </a:pPr>
            <a:r>
              <a:rPr kumimoji="0" lang="en-US" altLang="ko-KR" sz="1500" b="0" i="0" u="none" strike="noStrike" kern="1200" cap="none" spc="0" normalizeH="0" baseline="0">
                <a:solidFill>
                  <a:srgbClr val="000000"/>
                </a:solidFill>
              </a:rPr>
              <a:t>    training : validation</a:t>
            </a:r>
            <a:r>
              <a:rPr kumimoji="0" lang="ko-KR" altLang="en-US" sz="1500" b="0" i="0" u="none" strike="noStrike" kern="1200" cap="none" spc="0" normalizeH="0" baseline="0">
                <a:solidFill>
                  <a:srgbClr val="000000"/>
                </a:solidFill>
              </a:rPr>
              <a:t> </a:t>
            </a:r>
            <a:r>
              <a:rPr kumimoji="0" lang="en-US" altLang="ko-KR" sz="1500" b="0" i="0" u="none" strike="noStrike" kern="1200" cap="none" spc="0" normalizeH="0" baseline="0">
                <a:solidFill>
                  <a:srgbClr val="000000"/>
                </a:solidFill>
              </a:rPr>
              <a:t>=</a:t>
            </a:r>
            <a:r>
              <a:rPr kumimoji="0" lang="ko-KR" altLang="en-US" sz="1500" b="0" i="0" u="none" strike="noStrike" kern="1200" cap="none" spc="0" normalizeH="0" baseline="0">
                <a:solidFill>
                  <a:srgbClr val="000000"/>
                </a:solidFill>
              </a:rPr>
              <a:t> </a:t>
            </a:r>
            <a:r>
              <a:rPr kumimoji="0" lang="en-US" altLang="ko-KR" sz="1500" b="0" i="0" u="none" strike="noStrike" kern="1200" cap="none" spc="0" normalizeH="0" baseline="0">
                <a:solidFill>
                  <a:srgbClr val="000000"/>
                </a:solidFill>
              </a:rPr>
              <a:t>7:3</a:t>
            </a: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>
                <a:latin typeface="+mn-lt"/>
                <a:ea typeface="+mn-ea"/>
                <a:cs typeface="+mn-cs"/>
              </a:defRPr>
            </a:pPr>
            <a:endParaRPr kumimoji="0" lang="en-US" altLang="ko-KR" sz="1500" b="0" i="0" u="none" strike="noStrike" kern="1200" cap="none" spc="0" normalizeH="0" baseline="0">
              <a:solidFill>
                <a:srgbClr val="000000"/>
              </a:solidFill>
            </a:endParaRPr>
          </a:p>
          <a:p>
            <a:pPr marL="342900" indent="-34290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AutoNum type="arabicPeriod" startAt="2"/>
              <a:defRPr>
                <a:latin typeface="+mn-lt"/>
                <a:ea typeface="+mn-ea"/>
                <a:cs typeface="+mn-cs"/>
              </a:defRPr>
            </a:pPr>
            <a:r>
              <a:rPr kumimoji="0" lang="en-US" altLang="ko-KR" sz="1500" b="0" i="0" u="none" strike="noStrike" kern="1200" cap="none" spc="0" normalizeH="0" baseline="0">
                <a:solidFill>
                  <a:srgbClr val="000000"/>
                </a:solidFill>
              </a:rPr>
              <a:t>Kaggle</a:t>
            </a:r>
            <a:r>
              <a:rPr kumimoji="0" lang="ko-KR" altLang="en-US" sz="1500" b="0" i="0" u="none" strike="noStrike" kern="1200" cap="none" spc="0" normalizeH="0" baseline="0">
                <a:solidFill>
                  <a:srgbClr val="000000"/>
                </a:solidFill>
              </a:rPr>
              <a:t>에서 개 고양이 분류 학습에 대한 자료를 참고하여 클래스 </a:t>
            </a:r>
            <a:r>
              <a:rPr kumimoji="0" lang="en-US" altLang="ko-KR" sz="1500" b="0" i="0" u="none" strike="noStrike" kern="1200" cap="none" spc="0" normalizeH="0" baseline="0">
                <a:solidFill>
                  <a:srgbClr val="000000"/>
                </a:solidFill>
              </a:rPr>
              <a:t>2</a:t>
            </a:r>
            <a:r>
              <a:rPr kumimoji="0" lang="ko-KR" altLang="en-US" sz="1500" b="0" i="0" u="none" strike="noStrike" kern="1200" cap="none" spc="0" normalizeH="0" baseline="0">
                <a:solidFill>
                  <a:srgbClr val="000000"/>
                </a:solidFill>
              </a:rPr>
              <a:t>개의 </a:t>
            </a:r>
            <a:r>
              <a:rPr kumimoji="0" lang="en-US" altLang="ko-KR" sz="1500" b="0" i="0" u="none" strike="noStrike" kern="1200" cap="none" spc="0" normalizeH="0" baseline="0">
                <a:solidFill>
                  <a:srgbClr val="000000"/>
                </a:solidFill>
              </a:rPr>
              <a:t>CNN </a:t>
            </a:r>
            <a:r>
              <a:rPr kumimoji="0" lang="ko-KR" altLang="en-US" sz="1500" b="0" i="0" u="none" strike="noStrike" kern="1200" cap="none" spc="0" normalizeH="0" baseline="0">
                <a:solidFill>
                  <a:srgbClr val="000000"/>
                </a:solidFill>
              </a:rPr>
              <a:t>알고리즘 구현</a:t>
            </a: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>
                <a:latin typeface="+mn-lt"/>
                <a:ea typeface="+mn-ea"/>
                <a:cs typeface="+mn-cs"/>
              </a:defRPr>
            </a:pPr>
            <a:r>
              <a:rPr kumimoji="0" lang="en-US" altLang="ko-KR" sz="1500" b="0" i="0" u="none" strike="noStrike" kern="1200" cap="none" spc="0" normalizeH="0" baseline="0">
                <a:solidFill>
                  <a:srgbClr val="000000"/>
                </a:solidFill>
              </a:rPr>
              <a:t>      </a:t>
            </a:r>
            <a:r>
              <a:rPr kumimoji="0" lang="ko-KR" altLang="en-US" sz="1500" b="0" i="0" u="none" strike="noStrike" kern="1200" cap="none" spc="0" normalizeH="0" baseline="0">
                <a:solidFill>
                  <a:srgbClr val="000000"/>
                </a:solidFill>
              </a:rPr>
              <a:t>문제점 </a:t>
            </a:r>
            <a:r>
              <a:rPr kumimoji="0" lang="en-US" altLang="ko-KR" sz="1500" b="0" i="0" u="none" strike="noStrike" kern="1200" cap="none" spc="0" normalizeH="0" baseline="0">
                <a:solidFill>
                  <a:srgbClr val="000000"/>
                </a:solidFill>
              </a:rPr>
              <a:t>: </a:t>
            </a:r>
            <a:r>
              <a:rPr kumimoji="0" lang="ko-KR" altLang="en-US" sz="1500" b="0" i="0" u="none" strike="noStrike" kern="1200" cap="none" spc="0" normalizeH="0" baseline="0">
                <a:solidFill>
                  <a:srgbClr val="000000"/>
                </a:solidFill>
              </a:rPr>
              <a:t>과적합과 </a:t>
            </a:r>
            <a:r>
              <a:rPr kumimoji="0" lang="en-US" altLang="ko-KR" sz="1500" b="0" i="0" u="none" strike="noStrike" kern="1200" cap="none" spc="0" normalizeH="0" baseline="0">
                <a:solidFill>
                  <a:srgbClr val="000000"/>
                </a:solidFill>
              </a:rPr>
              <a:t>1.0</a:t>
            </a:r>
            <a:r>
              <a:rPr kumimoji="0" lang="ko-KR" altLang="en-US" sz="1500" b="0" i="0" u="none" strike="noStrike" kern="1200" cap="none" spc="0" normalizeH="0" baseline="0">
                <a:solidFill>
                  <a:srgbClr val="000000"/>
                </a:solidFill>
              </a:rPr>
              <a:t>의 정확도가 나오는 문제 발생</a:t>
            </a: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>
                <a:latin typeface="+mn-lt"/>
                <a:ea typeface="+mn-ea"/>
                <a:cs typeface="+mn-cs"/>
              </a:defRPr>
            </a:pPr>
            <a:r>
              <a:rPr kumimoji="0" lang="ko-KR" altLang="en-US" sz="1500" b="0" i="0" u="none" strike="noStrike" kern="1200" cap="none" spc="0" normalizeH="0" baseline="0">
                <a:solidFill>
                  <a:srgbClr val="000000"/>
                </a:solidFill>
              </a:rPr>
              <a:t>      목표로 하는 클래스 </a:t>
            </a:r>
            <a:r>
              <a:rPr kumimoji="0" lang="en-US" altLang="ko-KR" sz="1500" b="0" i="0" u="none" strike="noStrike" kern="1200" cap="none" spc="0" normalizeH="0" baseline="0">
                <a:solidFill>
                  <a:srgbClr val="000000"/>
                </a:solidFill>
              </a:rPr>
              <a:t>4</a:t>
            </a:r>
            <a:r>
              <a:rPr kumimoji="0" lang="ko-KR" altLang="en-US" sz="1500" b="0" i="0" u="none" strike="noStrike" kern="1200" cap="none" spc="0" normalizeH="0" baseline="0">
                <a:solidFill>
                  <a:srgbClr val="000000"/>
                </a:solidFill>
              </a:rPr>
              <a:t>개의 구현이 이뤄지지 않음</a:t>
            </a: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>
                <a:latin typeface="+mn-lt"/>
                <a:ea typeface="+mn-ea"/>
                <a:cs typeface="+mn-cs"/>
              </a:defRPr>
            </a:pPr>
            <a:r>
              <a:rPr kumimoji="0" lang="en-US" altLang="ko-KR" sz="1500" b="0" i="0" u="none" strike="noStrike" kern="1200" cap="none" spc="0" normalizeH="0" baseline="0">
                <a:solidFill>
                  <a:srgbClr val="000000"/>
                </a:solidFill>
              </a:rPr>
              <a:t>	    </a:t>
            </a: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>
                <a:latin typeface="+mn-lt"/>
                <a:ea typeface="+mn-ea"/>
                <a:cs typeface="+mn-cs"/>
              </a:defRPr>
            </a:pPr>
            <a:r>
              <a:rPr kumimoji="0" lang="en-US" altLang="ko-KR" sz="1500" b="0" i="0" u="none" strike="noStrike" kern="1200" cap="none" spc="0" normalizeH="0" baseline="0">
                <a:solidFill>
                  <a:srgbClr val="000000"/>
                </a:solidFill>
              </a:rPr>
              <a:t>3.</a:t>
            </a:r>
            <a:r>
              <a:rPr kumimoji="0" lang="ko-KR" altLang="en-US" sz="1500" b="0" i="0" u="none" strike="noStrike" kern="1200" cap="none" spc="0" normalizeH="0" baseline="0">
                <a:solidFill>
                  <a:srgbClr val="000000"/>
                </a:solidFill>
              </a:rPr>
              <a:t>   클래스 </a:t>
            </a:r>
            <a:r>
              <a:rPr kumimoji="0" lang="en-US" altLang="ko-KR" sz="1500" b="0" i="0" u="none" strike="noStrike" kern="1200" cap="none" spc="0" normalizeH="0" baseline="0">
                <a:solidFill>
                  <a:srgbClr val="000000"/>
                </a:solidFill>
              </a:rPr>
              <a:t>3</a:t>
            </a:r>
            <a:r>
              <a:rPr kumimoji="0" lang="ko-KR" altLang="en-US" sz="1500" b="0" i="0" u="none" strike="noStrike" kern="1200" cap="none" spc="0" normalizeH="0" baseline="0">
                <a:solidFill>
                  <a:srgbClr val="000000"/>
                </a:solidFill>
              </a:rPr>
              <a:t>개의 </a:t>
            </a:r>
            <a:r>
              <a:rPr kumimoji="0" lang="en-US" altLang="ko-KR" sz="1500" b="0" i="0" u="none" strike="noStrike" kern="1200" cap="none" spc="0" normalizeH="0" baseline="0">
                <a:solidFill>
                  <a:srgbClr val="000000"/>
                </a:solidFill>
              </a:rPr>
              <a:t>CNN </a:t>
            </a:r>
            <a:r>
              <a:rPr kumimoji="0" lang="ko-KR" altLang="en-US" sz="1500" b="0" i="0" u="none" strike="noStrike" kern="1200" cap="none" spc="0" normalizeH="0" baseline="0">
                <a:solidFill>
                  <a:srgbClr val="000000"/>
                </a:solidFill>
              </a:rPr>
              <a:t>알고리즘 구현 및 </a:t>
            </a:r>
            <a:r>
              <a:rPr kumimoji="0" lang="en-US" altLang="ko-KR" sz="1500" b="0" i="0" u="none" strike="noStrike" kern="1200" cap="none" spc="0" normalizeH="0" baseline="0">
                <a:solidFill>
                  <a:srgbClr val="000000"/>
                </a:solidFill>
              </a:rPr>
              <a:t>2</a:t>
            </a:r>
            <a:r>
              <a:rPr kumimoji="0" lang="ko-KR" altLang="en-US" sz="1500" b="0" i="0" u="none" strike="noStrike" kern="1200" cap="none" spc="0" normalizeH="0" baseline="0">
                <a:solidFill>
                  <a:srgbClr val="000000"/>
                </a:solidFill>
              </a:rPr>
              <a:t>차 실행</a:t>
            </a: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500" b="0" i="0" u="none" strike="noStrike" kern="1200" cap="none" spc="0" normalizeH="0" baseline="0">
                <a:solidFill>
                  <a:srgbClr val="000000"/>
                </a:solidFill>
              </a:rPr>
              <a:t>      문제점 </a:t>
            </a:r>
            <a:r>
              <a:rPr kumimoji="0" lang="en-US" altLang="ko-KR" sz="1500" b="0" i="0" u="none" strike="noStrike" kern="1200" cap="none" spc="0" normalizeH="0" baseline="0">
                <a:solidFill>
                  <a:srgbClr val="000000"/>
                </a:solidFill>
              </a:rPr>
              <a:t>: training </a:t>
            </a:r>
            <a:r>
              <a:rPr kumimoji="0" lang="ko-KR" altLang="en-US" sz="1500" b="0" i="0" u="none" strike="noStrike" kern="1200" cap="none" spc="0" normalizeH="0" baseline="0">
                <a:solidFill>
                  <a:srgbClr val="000000"/>
                </a:solidFill>
              </a:rPr>
              <a:t>정확도는 높고</a:t>
            </a:r>
            <a:r>
              <a:rPr kumimoji="0" lang="en-US" altLang="ko-KR" sz="1500" b="0" i="0" u="none" strike="noStrike" kern="1200" cap="none" spc="0" normalizeH="0" baseline="0">
                <a:solidFill>
                  <a:srgbClr val="000000"/>
                </a:solidFill>
              </a:rPr>
              <a:t> validation </a:t>
            </a:r>
            <a:r>
              <a:rPr kumimoji="0" lang="ko-KR" altLang="en-US" sz="1500" b="0" i="0" u="none" strike="noStrike" kern="1200" cap="none" spc="0" normalizeH="0" baseline="0">
                <a:solidFill>
                  <a:srgbClr val="000000"/>
                </a:solidFill>
              </a:rPr>
              <a:t>정확도가 낮음</a:t>
            </a:r>
          </a:p>
        </p:txBody>
      </p:sp>
      <p:pic>
        <p:nvPicPr>
          <p:cNvPr id="1036" name="그림 16" descr="텍스트, 실외이(가) 표시된 사진  자동 생성된 설명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432663" y="3697654"/>
            <a:ext cx="1663337" cy="1903725"/>
          </a:xfrm>
          <a:prstGeom prst="rect">
            <a:avLst/>
          </a:prstGeom>
        </p:spPr>
      </p:pic>
      <p:pic>
        <p:nvPicPr>
          <p:cNvPr id="1039" name="그림 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0" y="3663950"/>
            <a:ext cx="2453038" cy="2751439"/>
          </a:xfrm>
          <a:prstGeom prst="rect">
            <a:avLst/>
          </a:prstGeom>
        </p:spPr>
      </p:pic>
      <p:sp>
        <p:nvSpPr>
          <p:cNvPr id="1040" name="TextBox 17"/>
          <p:cNvSpPr txBox="1"/>
          <p:nvPr/>
        </p:nvSpPr>
        <p:spPr>
          <a:xfrm>
            <a:off x="2231969" y="6349985"/>
            <a:ext cx="2202138" cy="2965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>
                <a:latin typeface="+mn-lt"/>
                <a:ea typeface="+mn-ea"/>
                <a:cs typeface="+mn-cs"/>
              </a:defRPr>
            </a:pPr>
            <a:r>
              <a:rPr kumimoji="0" lang="en-US" altLang="ko-KR" sz="1400" b="0" i="0" u="none" strike="noStrike" kern="1200" cap="none" spc="0" normalizeH="0" baseline="0">
                <a:solidFill>
                  <a:srgbClr val="000000"/>
                </a:solidFill>
              </a:rPr>
              <a:t> </a:t>
            </a:r>
            <a:r>
              <a:rPr lang="en-US" altLang="ko-KR" sz="1400">
                <a:latin typeface="+mn-lt"/>
                <a:ea typeface="+mn-ea"/>
                <a:cs typeface="+mn-cs"/>
              </a:rPr>
              <a:t>▲ </a:t>
            </a:r>
            <a:r>
              <a:rPr kumimoji="0" lang="en-US" altLang="ko-KR" sz="1400" b="0" i="0" u="none" strike="noStrike" kern="1200" cap="none" spc="0" normalizeH="0" baseline="0">
                <a:solidFill>
                  <a:srgbClr val="000000"/>
                </a:solidFill>
              </a:rPr>
              <a:t>5</a:t>
            </a:r>
            <a:r>
              <a:rPr kumimoji="0" lang="ko-KR" altLang="en-US" sz="1400" b="0" i="0" u="none" strike="noStrike" kern="1200" cap="none" spc="0" normalizeH="0" baseline="0">
                <a:solidFill>
                  <a:srgbClr val="000000"/>
                </a:solidFill>
              </a:rPr>
              <a:t>주차 시도 사진 자료</a:t>
            </a:r>
          </a:p>
        </p:txBody>
      </p:sp>
      <p:sp>
        <p:nvSpPr>
          <p:cNvPr id="1041" name="TextBox 9"/>
          <p:cNvSpPr txBox="1"/>
          <p:nvPr/>
        </p:nvSpPr>
        <p:spPr>
          <a:xfrm>
            <a:off x="5999376" y="798029"/>
            <a:ext cx="6192624" cy="36672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>
                <a:latin typeface="+mn-lt"/>
                <a:ea typeface="+mn-ea"/>
                <a:cs typeface="+mn-cs"/>
              </a:defRPr>
            </a:pPr>
            <a:r>
              <a:rPr kumimoji="0" lang="en-US" altLang="ko-KR" sz="1600" b="0" i="0" u="none" strike="noStrike" kern="1200" cap="none" spc="0" normalizeH="0" baseline="0">
                <a:solidFill>
                  <a:srgbClr val="000000"/>
                </a:solidFill>
              </a:rPr>
              <a:t>◆ 6</a:t>
            </a:r>
            <a:r>
              <a:rPr kumimoji="0" lang="ko-KR" altLang="en-US" sz="1600" b="0" i="0" u="none" strike="noStrike" kern="1200" cap="none" spc="0" normalizeH="0" baseline="0">
                <a:solidFill>
                  <a:srgbClr val="000000"/>
                </a:solidFill>
              </a:rPr>
              <a:t>주차</a:t>
            </a:r>
          </a:p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>
                <a:latin typeface="+mn-lt"/>
                <a:ea typeface="+mn-ea"/>
                <a:cs typeface="+mn-cs"/>
              </a:defRPr>
            </a:pPr>
            <a:endParaRPr kumimoji="0" lang="en-US" altLang="ko-KR" sz="800" b="0" i="0" u="none" strike="noStrike" kern="1200" cap="none" spc="0" normalizeH="0" baseline="0">
              <a:solidFill>
                <a:srgbClr val="000000"/>
              </a:solidFill>
            </a:endParaRPr>
          </a:p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>
                <a:latin typeface="+mn-lt"/>
                <a:ea typeface="+mn-ea"/>
                <a:cs typeface="+mn-cs"/>
              </a:defRPr>
            </a:pPr>
            <a:r>
              <a:rPr kumimoji="0" lang="en-US" altLang="ko-KR" sz="1500" b="0" i="0" u="none" strike="noStrike" kern="1200" cap="none" spc="0" normalizeH="0" baseline="0">
                <a:solidFill>
                  <a:srgbClr val="000000"/>
                </a:solidFill>
              </a:rPr>
              <a:t>1.</a:t>
            </a:r>
            <a:r>
              <a:rPr kumimoji="0" lang="ko-KR" altLang="en-US" sz="1500" b="0" i="0" u="none" strike="noStrike" kern="1200" cap="none" spc="0" normalizeH="0" baseline="0">
                <a:solidFill>
                  <a:srgbClr val="000000"/>
                </a:solidFill>
              </a:rPr>
              <a:t>   </a:t>
            </a:r>
            <a:r>
              <a:rPr kumimoji="0" lang="ko-KR" altLang="en-US" sz="15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+mn-cs"/>
              </a:rPr>
              <a:t>이미지 분류 </a:t>
            </a:r>
          </a:p>
          <a:p>
            <a:pPr marL="0" lv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5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+mn-cs"/>
              </a:rPr>
              <a:t>    </a:t>
            </a:r>
            <a:r>
              <a:rPr kumimoji="0" lang="en-US" altLang="ko-KR" sz="15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+mn-cs"/>
              </a:rPr>
              <a:t>training : validation</a:t>
            </a:r>
            <a:r>
              <a:rPr kumimoji="0" lang="ko-KR" altLang="en-US" sz="15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+mn-cs"/>
              </a:rPr>
              <a:t> </a:t>
            </a:r>
            <a:r>
              <a:rPr kumimoji="0" lang="en-US" altLang="ko-KR" sz="15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+mn-cs"/>
              </a:rPr>
              <a:t>=</a:t>
            </a:r>
            <a:r>
              <a:rPr kumimoji="0" lang="ko-KR" altLang="en-US" sz="15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+mn-cs"/>
              </a:rPr>
              <a:t> </a:t>
            </a:r>
            <a:r>
              <a:rPr kumimoji="0" lang="en-US" altLang="ko-KR" sz="15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+mn-cs"/>
              </a:rPr>
              <a:t>7:3</a:t>
            </a:r>
          </a:p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>
                <a:latin typeface="+mn-lt"/>
                <a:ea typeface="+mn-ea"/>
                <a:cs typeface="+mn-cs"/>
              </a:defRPr>
            </a:pPr>
            <a:r>
              <a:rPr kumimoji="0" lang="ko-KR" altLang="en-US" sz="1500" b="0" i="0" u="none" strike="noStrike" kern="1200" cap="none" spc="0" normalizeH="0" baseline="0">
                <a:solidFill>
                  <a:srgbClr val="000000"/>
                </a:solidFill>
              </a:rPr>
              <a:t>    </a:t>
            </a:r>
            <a:r>
              <a:rPr kumimoji="0" lang="en-US" altLang="ko-KR" sz="1500" b="0" i="0" u="none" strike="noStrike" kern="1200" cap="none" spc="0" normalizeH="0" baseline="0">
                <a:solidFill>
                  <a:srgbClr val="000000"/>
                </a:solidFill>
              </a:rPr>
              <a:t>5</a:t>
            </a:r>
            <a:r>
              <a:rPr kumimoji="0" lang="ko-KR" altLang="en-US" sz="1500" b="0" i="0" u="none" strike="noStrike" kern="1200" cap="none" spc="0" normalizeH="0" baseline="0">
                <a:solidFill>
                  <a:srgbClr val="000000"/>
                </a:solidFill>
              </a:rPr>
              <a:t>주차 이미지 수 350:150-&gt; </a:t>
            </a:r>
            <a:r>
              <a:rPr kumimoji="0" lang="en-US" altLang="ko-KR" sz="1500" b="0" i="0" u="none" strike="noStrike" kern="1200" cap="none" spc="0" normalizeH="0" baseline="0">
                <a:solidFill>
                  <a:srgbClr val="000000"/>
                </a:solidFill>
              </a:rPr>
              <a:t>6</a:t>
            </a:r>
            <a:r>
              <a:rPr kumimoji="0" lang="ko-KR" altLang="en-US" sz="1500" b="0" i="0" u="none" strike="noStrike" kern="1200" cap="none" spc="0" normalizeH="0" baseline="0">
                <a:solidFill>
                  <a:srgbClr val="000000"/>
                </a:solidFill>
              </a:rPr>
              <a:t>주차 이미지 수 490:210</a:t>
            </a:r>
          </a:p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>
                <a:latin typeface="+mn-lt"/>
                <a:ea typeface="+mn-ea"/>
                <a:cs typeface="+mn-cs"/>
              </a:defRPr>
            </a:pPr>
            <a:r>
              <a:rPr kumimoji="0" lang="ko-KR" altLang="en-US" sz="1500" b="0" i="0" u="none" strike="noStrike" kern="1200" cap="none" spc="0" normalizeH="0" baseline="0">
                <a:solidFill>
                  <a:srgbClr val="000000"/>
                </a:solidFill>
              </a:rPr>
              <a:t>    낮 데이터로 했을 때는 검증 정확도 0.7643까지 나왔지만 </a:t>
            </a:r>
          </a:p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>
                <a:latin typeface="+mn-lt"/>
                <a:ea typeface="+mn-ea"/>
                <a:cs typeface="+mn-cs"/>
              </a:defRPr>
            </a:pPr>
            <a:r>
              <a:rPr kumimoji="0" lang="ko-KR" altLang="en-US" sz="1500" b="0" i="0" u="none" strike="noStrike" kern="1200" cap="none" spc="0" normalizeH="0" baseline="0">
                <a:solidFill>
                  <a:srgbClr val="000000"/>
                </a:solidFill>
              </a:rPr>
              <a:t>    밤 데이터를 추가하면서 검증 정확도 가장 높을 때 0.5024로 낮아짐</a:t>
            </a:r>
          </a:p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>
                <a:latin typeface="+mn-lt"/>
                <a:ea typeface="+mn-ea"/>
                <a:cs typeface="+mn-cs"/>
              </a:defRPr>
            </a:pPr>
            <a:r>
              <a:rPr kumimoji="0" lang="ko-KR" altLang="en-US" sz="1500" b="0" i="0" u="none" strike="noStrike" kern="1200" cap="none" spc="0" normalizeH="0" baseline="0">
                <a:solidFill>
                  <a:srgbClr val="000000"/>
                </a:solidFill>
              </a:rPr>
              <a:t>    validation loss가 가장 높을 때는 3.5로 과적합 존재</a:t>
            </a:r>
          </a:p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>
                <a:latin typeface="+mn-lt"/>
                <a:ea typeface="+mn-ea"/>
                <a:cs typeface="+mn-cs"/>
              </a:defRPr>
            </a:pPr>
            <a:endParaRPr kumimoji="0" lang="ko-KR" altLang="en-US" sz="1500" b="0" i="0" u="none" strike="noStrike" kern="1200" cap="none" spc="0" normalizeH="0" baseline="0">
              <a:solidFill>
                <a:srgbClr val="000000"/>
              </a:solidFill>
            </a:endParaRPr>
          </a:p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>
                <a:latin typeface="+mn-lt"/>
                <a:ea typeface="+mn-ea"/>
                <a:cs typeface="+mn-cs"/>
              </a:defRPr>
            </a:pPr>
            <a:r>
              <a:rPr kumimoji="0" lang="ko-KR" altLang="en-US" sz="1500" b="0" i="0" u="none" strike="noStrike" kern="1200" cap="none" spc="0" normalizeH="0" baseline="0">
                <a:solidFill>
                  <a:srgbClr val="000000"/>
                </a:solidFill>
              </a:rPr>
              <a:t>2. 4개의 클래스의 CNN알고리즘 구현 성공</a:t>
            </a:r>
          </a:p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>
                <a:latin typeface="+mn-lt"/>
                <a:ea typeface="+mn-ea"/>
                <a:cs typeface="+mn-cs"/>
              </a:defRPr>
            </a:pPr>
            <a:endParaRPr kumimoji="0" lang="ko-KR" altLang="en-US" sz="1500" b="0" i="0" u="none" strike="noStrike" kern="1200" cap="none" spc="0" normalizeH="0" baseline="0">
              <a:solidFill>
                <a:srgbClr val="000000"/>
              </a:solidFill>
            </a:endParaRPr>
          </a:p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>
                <a:latin typeface="+mn-lt"/>
                <a:ea typeface="+mn-ea"/>
                <a:cs typeface="+mn-cs"/>
              </a:defRPr>
            </a:pPr>
            <a:r>
              <a:rPr kumimoji="0" lang="ko-KR" altLang="en-US" sz="1500" b="0" i="0" u="none" strike="noStrike" kern="1200" cap="none" spc="0" normalizeH="0" baseline="0">
                <a:solidFill>
                  <a:srgbClr val="000000"/>
                </a:solidFill>
              </a:rPr>
              <a:t>3. 모델 예측 결과인 classes의 출력값</a:t>
            </a:r>
          </a:p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>
                <a:latin typeface="+mn-lt"/>
                <a:ea typeface="+mn-ea"/>
                <a:cs typeface="+mn-cs"/>
              </a:defRPr>
            </a:pPr>
            <a:r>
              <a:rPr kumimoji="0" lang="ko-KR" altLang="en-US" sz="1500" b="0" i="0" u="none" strike="noStrike" kern="1200" cap="none" spc="0" normalizeH="0" baseline="0">
                <a:solidFill>
                  <a:srgbClr val="000000"/>
                </a:solidFill>
              </a:rPr>
              <a:t>[[0.0 1.0 0.0 0.0]]-&gt; </a:t>
            </a:r>
          </a:p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>
                <a:latin typeface="+mn-lt"/>
                <a:ea typeface="+mn-ea"/>
                <a:cs typeface="+mn-cs"/>
              </a:defRPr>
            </a:pPr>
            <a:r>
              <a:rPr kumimoji="0" lang="ko-KR" altLang="en-US" sz="1500" b="0" i="0" u="none" strike="noStrike" kern="1200" cap="none" spc="0" normalizeH="0" baseline="0">
                <a:solidFill>
                  <a:srgbClr val="000000"/>
                </a:solidFill>
              </a:rPr>
              <a:t>[[0.33912978 0.00245601 0.33208072 0.3263335 ]] 형태로 수정</a:t>
            </a:r>
          </a:p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>
                <a:latin typeface="+mn-lt"/>
                <a:ea typeface="+mn-ea"/>
                <a:cs typeface="+mn-cs"/>
              </a:defRPr>
            </a:pPr>
            <a:endParaRPr kumimoji="0" lang="ko-KR" altLang="en-US" sz="1500" b="0" i="0" u="none" strike="noStrike" kern="1200" cap="none" spc="0" normalizeH="0" baseline="0">
              <a:solidFill>
                <a:srgbClr val="000000"/>
              </a:solidFill>
            </a:endParaRPr>
          </a:p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>
                <a:latin typeface="+mn-lt"/>
                <a:ea typeface="+mn-ea"/>
                <a:cs typeface="+mn-cs"/>
              </a:defRPr>
            </a:pPr>
            <a:endParaRPr kumimoji="0" lang="ko-KR" altLang="en-US" sz="1600" b="0" i="0" u="none" strike="noStrike" kern="1200" cap="none" spc="0" normalizeH="0" baseline="0">
              <a:solidFill>
                <a:srgbClr val="000000"/>
              </a:solidFill>
            </a:endParaRPr>
          </a:p>
        </p:txBody>
      </p:sp>
      <p:pic>
        <p:nvPicPr>
          <p:cNvPr id="1043" name="그림 1042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6282702" y="3941884"/>
            <a:ext cx="2582045" cy="1500553"/>
          </a:xfrm>
          <a:prstGeom prst="rect">
            <a:avLst/>
          </a:prstGeom>
        </p:spPr>
      </p:pic>
      <p:pic>
        <p:nvPicPr>
          <p:cNvPr id="1044" name="그림 1043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6424246" y="5544848"/>
            <a:ext cx="2350813" cy="1313151"/>
          </a:xfrm>
          <a:prstGeom prst="rect">
            <a:avLst/>
          </a:prstGeom>
        </p:spPr>
      </p:pic>
      <p:pic>
        <p:nvPicPr>
          <p:cNvPr id="1045" name="그림 1044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9445626" y="4016617"/>
            <a:ext cx="1995365" cy="1397672"/>
          </a:xfrm>
          <a:prstGeom prst="rect">
            <a:avLst/>
          </a:prstGeom>
        </p:spPr>
      </p:pic>
      <p:pic>
        <p:nvPicPr>
          <p:cNvPr id="1046" name="그림 1045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9680574" y="5524058"/>
            <a:ext cx="1679315" cy="1333942"/>
          </a:xfrm>
          <a:prstGeom prst="rect">
            <a:avLst/>
          </a:prstGeom>
        </p:spPr>
      </p:pic>
      <p:sp>
        <p:nvSpPr>
          <p:cNvPr id="1047" name="화살표: 오른쪽 8"/>
          <p:cNvSpPr/>
          <p:nvPr/>
        </p:nvSpPr>
        <p:spPr>
          <a:xfrm>
            <a:off x="8896201" y="5230132"/>
            <a:ext cx="576046" cy="40121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472C4">
              <a:alpha val="100000"/>
            </a:srgbClr>
          </a:solidFill>
          <a:ln w="12700" cap="flat" cmpd="sng" algn="ctr">
            <a:solidFill>
              <a:srgbClr val="31538F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>
                <a:latin typeface="+mn-lt"/>
                <a:ea typeface="+mn-ea"/>
                <a:cs typeface="+mn-cs"/>
              </a:defRPr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1379105" y="6280856"/>
            <a:ext cx="599535" cy="2704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200"/>
              <a:t>13/23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36884" y="222789"/>
            <a:ext cx="5174281" cy="45158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400" b="1"/>
              <a:t>결론</a:t>
            </a:r>
            <a:r>
              <a:rPr lang="en-US" altLang="ko-KR"/>
              <a:t> </a:t>
            </a:r>
            <a:r>
              <a:rPr lang="en-US" altLang="ko-KR" sz="2400"/>
              <a:t>– CNN detection cam </a:t>
            </a:r>
            <a:r>
              <a:rPr lang="ko-KR" altLang="en-US" sz="2400"/>
              <a:t>최종 결론 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04471" y="685528"/>
            <a:ext cx="3380913" cy="274347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139710" y="644829"/>
            <a:ext cx="3404133" cy="278417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0" y="6086476"/>
            <a:ext cx="11188945" cy="7715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en-US" sz="1500">
                <a:hlinkClick r:id="rId4"/>
              </a:rPr>
              <a:t>https://github.com/JEONEUNMIN/capstone_04/blob/main/%EC%A4%91%EA%B0%84%EB%B3%B4%EA%B3%A0%20%EC%8B%9C%ED%98%84%EC%98%81%EC%83%81_4%EC%A1%B0.zip</a:t>
            </a:r>
            <a:endParaRPr lang="en-US" altLang="en-US" sz="1500"/>
          </a:p>
          <a:p>
            <a:pPr>
              <a:defRPr/>
            </a:pPr>
            <a:endParaRPr lang="en-US" altLang="en-US" sz="150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254999" y="3624385"/>
            <a:ext cx="7461250" cy="2457450"/>
          </a:xfrm>
          <a:prstGeom prst="rect">
            <a:avLst/>
          </a:prstGeom>
        </p:spPr>
      </p:pic>
      <p:sp>
        <p:nvSpPr>
          <p:cNvPr id="12" name="TextBox 2"/>
          <p:cNvSpPr txBox="1"/>
          <p:nvPr/>
        </p:nvSpPr>
        <p:spPr>
          <a:xfrm>
            <a:off x="7900946" y="4199366"/>
            <a:ext cx="4126532" cy="16888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100" b="1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최대 </a:t>
            </a:r>
            <a:r>
              <a:rPr kumimoji="0" lang="en-US" altLang="ko-KR" sz="2100" b="1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training accuracy: 0.9724 </a:t>
            </a: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100" b="1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최소 </a:t>
            </a:r>
            <a:r>
              <a:rPr kumimoji="0" lang="en-US" altLang="ko-KR" sz="2100" b="1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training loss: 0.1031</a:t>
            </a: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en-US" altLang="ko-KR" sz="2100" b="1" i="0" u="none" strike="noStrike" kern="1200" cap="none" spc="0" normalizeH="0" baseline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100" b="1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최대 </a:t>
            </a:r>
            <a:r>
              <a:rPr kumimoji="0" lang="en-US" altLang="ko-KR" sz="2100" b="1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validation accuracy: 0.5000</a:t>
            </a: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100" b="1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최소 </a:t>
            </a:r>
            <a:r>
              <a:rPr kumimoji="0" lang="en-US" altLang="ko-KR" sz="2100" b="1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validation accuracy: 1.3821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96655" y="326698"/>
            <a:ext cx="2923784" cy="4524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b="1"/>
              <a:t>결론</a:t>
            </a:r>
            <a:r>
              <a:rPr lang="en-US" altLang="ko-KR"/>
              <a:t> </a:t>
            </a:r>
            <a:r>
              <a:rPr lang="en-US" altLang="ko-KR" sz="2400"/>
              <a:t>– </a:t>
            </a:r>
            <a:r>
              <a:rPr lang="ko-KR" altLang="en-US" sz="2400"/>
              <a:t>향후연구계획</a:t>
            </a:r>
          </a:p>
        </p:txBody>
      </p:sp>
      <p:sp>
        <p:nvSpPr>
          <p:cNvPr id="2067" name="TextBox 2066"/>
          <p:cNvSpPr txBox="1"/>
          <p:nvPr/>
        </p:nvSpPr>
        <p:spPr>
          <a:xfrm>
            <a:off x="969817" y="965833"/>
            <a:ext cx="6234545" cy="4142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100" b="1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해당 인공지능 개발 이후 앱 개발 </a:t>
            </a:r>
          </a:p>
        </p:txBody>
      </p:sp>
      <p:grpSp>
        <p:nvGrpSpPr>
          <p:cNvPr id="2068" name="그룹 1002"/>
          <p:cNvGrpSpPr/>
          <p:nvPr/>
        </p:nvGrpSpPr>
        <p:grpSpPr>
          <a:xfrm>
            <a:off x="5296005" y="1932423"/>
            <a:ext cx="1599988" cy="2054260"/>
            <a:chOff x="7887781" y="2607566"/>
            <a:chExt cx="2916097" cy="4421903"/>
          </a:xfrm>
        </p:grpSpPr>
        <p:pic>
          <p:nvPicPr>
            <p:cNvPr id="2069" name="Object 8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7887781" y="2607566"/>
              <a:ext cx="2916097" cy="4421903"/>
            </a:xfrm>
            <a:prstGeom prst="rect">
              <a:avLst/>
            </a:prstGeom>
          </p:spPr>
        </p:pic>
      </p:grpSp>
      <p:grpSp>
        <p:nvGrpSpPr>
          <p:cNvPr id="2070" name="그룹 1003"/>
          <p:cNvGrpSpPr/>
          <p:nvPr/>
        </p:nvGrpSpPr>
        <p:grpSpPr>
          <a:xfrm>
            <a:off x="3133134" y="1932423"/>
            <a:ext cx="1455712" cy="2054260"/>
            <a:chOff x="4449319" y="2607566"/>
            <a:chExt cx="2653142" cy="4421903"/>
          </a:xfrm>
        </p:grpSpPr>
        <p:pic>
          <p:nvPicPr>
            <p:cNvPr id="2071" name="Object 11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4449319" y="2607566"/>
              <a:ext cx="2653142" cy="4421903"/>
            </a:xfrm>
            <a:prstGeom prst="rect">
              <a:avLst/>
            </a:prstGeom>
          </p:spPr>
        </p:pic>
      </p:grpSp>
      <p:grpSp>
        <p:nvGrpSpPr>
          <p:cNvPr id="2072" name="그룹 1004"/>
          <p:cNvGrpSpPr/>
          <p:nvPr/>
        </p:nvGrpSpPr>
        <p:grpSpPr>
          <a:xfrm>
            <a:off x="7603154" y="1932423"/>
            <a:ext cx="1455712" cy="2054260"/>
            <a:chOff x="11553270" y="2607566"/>
            <a:chExt cx="2653142" cy="4421903"/>
          </a:xfrm>
        </p:grpSpPr>
        <p:pic>
          <p:nvPicPr>
            <p:cNvPr id="2073" name="Object 14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11553270" y="2607566"/>
              <a:ext cx="2653142" cy="4421903"/>
            </a:xfrm>
            <a:prstGeom prst="rect">
              <a:avLst/>
            </a:prstGeom>
          </p:spPr>
        </p:pic>
      </p:grpSp>
      <p:grpSp>
        <p:nvGrpSpPr>
          <p:cNvPr id="2074" name="그룹 1005"/>
          <p:cNvGrpSpPr/>
          <p:nvPr/>
        </p:nvGrpSpPr>
        <p:grpSpPr>
          <a:xfrm>
            <a:off x="970262" y="1932423"/>
            <a:ext cx="1455712" cy="2054260"/>
            <a:chOff x="994884" y="2587862"/>
            <a:chExt cx="2653142" cy="4421903"/>
          </a:xfrm>
        </p:grpSpPr>
        <p:pic>
          <p:nvPicPr>
            <p:cNvPr id="2075" name="Object 17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994884" y="2587862"/>
              <a:ext cx="2653142" cy="4421903"/>
            </a:xfrm>
            <a:prstGeom prst="rect">
              <a:avLst/>
            </a:prstGeom>
          </p:spPr>
        </p:pic>
      </p:grpSp>
      <p:grpSp>
        <p:nvGrpSpPr>
          <p:cNvPr id="2076" name="그룹 1006"/>
          <p:cNvGrpSpPr/>
          <p:nvPr/>
        </p:nvGrpSpPr>
        <p:grpSpPr>
          <a:xfrm>
            <a:off x="9766026" y="1932423"/>
            <a:ext cx="1455712" cy="2054260"/>
            <a:chOff x="14743651" y="2607566"/>
            <a:chExt cx="2653142" cy="4421903"/>
          </a:xfrm>
        </p:grpSpPr>
        <p:pic>
          <p:nvPicPr>
            <p:cNvPr id="2077" name="Object 20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14743651" y="2607566"/>
              <a:ext cx="2653142" cy="4421903"/>
            </a:xfrm>
            <a:prstGeom prst="rect">
              <a:avLst/>
            </a:prstGeom>
          </p:spPr>
        </p:pic>
      </p:grpSp>
      <p:sp>
        <p:nvSpPr>
          <p:cNvPr id="2078" name="TextBox 2077"/>
          <p:cNvSpPr txBox="1"/>
          <p:nvPr/>
        </p:nvSpPr>
        <p:spPr>
          <a:xfrm>
            <a:off x="2067048" y="4632959"/>
            <a:ext cx="8057904" cy="13754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100" b="1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-카메라 모듈과 앱을 블루투스로 연동</a:t>
            </a: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100" b="1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-주행 중 카메라를 통해 일정시간마다 주행 가능/불가능 인지</a:t>
            </a: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100" b="1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-주행이 끝난 후 가능/불가능 비율에 따라 점수를 산정해 point 부여</a:t>
            </a: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100" b="1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-point에 따라 식물이 성장하는 컨텐츠로 성취감, 동기부여 효과 </a:t>
            </a:r>
          </a:p>
        </p:txBody>
      </p:sp>
      <p:sp>
        <p:nvSpPr>
          <p:cNvPr id="2079" name="TextBox 2078"/>
          <p:cNvSpPr txBox="1"/>
          <p:nvPr/>
        </p:nvSpPr>
        <p:spPr>
          <a:xfrm>
            <a:off x="3048000" y="3296602"/>
            <a:ext cx="6096000" cy="2647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/>
              <a:t>13/23</a:t>
            </a:r>
            <a:endParaRPr lang="ko-KR" altLang="en-US"/>
          </a:p>
        </p:txBody>
      </p:sp>
      <p:sp>
        <p:nvSpPr>
          <p:cNvPr id="2080" name="TextBox 4"/>
          <p:cNvSpPr txBox="1"/>
          <p:nvPr/>
        </p:nvSpPr>
        <p:spPr>
          <a:xfrm>
            <a:off x="11379105" y="6280856"/>
            <a:ext cx="561435" cy="2704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Times New Roman"/>
              </a:rPr>
              <a:t>14/23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Samsung Research (@samsungresearch) / Twitter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4469043" y="1639505"/>
            <a:ext cx="1658845" cy="165884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11379105" y="6280856"/>
            <a:ext cx="599534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200"/>
              <a:t>15/23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36884" y="222789"/>
            <a:ext cx="3535981" cy="45158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400" b="1"/>
              <a:t>결론</a:t>
            </a:r>
            <a:r>
              <a:rPr lang="en-US" altLang="ko-KR"/>
              <a:t> </a:t>
            </a:r>
            <a:r>
              <a:rPr lang="en-US" altLang="ko-KR" sz="2400"/>
              <a:t>– </a:t>
            </a:r>
            <a:r>
              <a:rPr lang="ko-KR" altLang="en-US" sz="2400"/>
              <a:t>관련기업 취업분야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441886" y="1403261"/>
            <a:ext cx="147976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600"/>
              <a:t>네이버</a:t>
            </a:r>
            <a:r>
              <a:rPr lang="en-US" altLang="ko-KR" sz="1600"/>
              <a:t> </a:t>
            </a:r>
            <a:r>
              <a:rPr lang="ko-KR" altLang="en-US" sz="1600"/>
              <a:t>클로바</a:t>
            </a:r>
            <a:endParaRPr lang="en-US" altLang="ko-KR" sz="1600"/>
          </a:p>
        </p:txBody>
      </p:sp>
      <p:sp>
        <p:nvSpPr>
          <p:cNvPr id="21" name="TextBox 20"/>
          <p:cNvSpPr txBox="1"/>
          <p:nvPr/>
        </p:nvSpPr>
        <p:spPr>
          <a:xfrm>
            <a:off x="4689130" y="1395631"/>
            <a:ext cx="122354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600"/>
              <a:t>삼성리서치</a:t>
            </a:r>
            <a:endParaRPr lang="en-US" altLang="ko-KR" sz="1600"/>
          </a:p>
        </p:txBody>
      </p:sp>
      <p:sp>
        <p:nvSpPr>
          <p:cNvPr id="26" name="TextBox 25"/>
          <p:cNvSpPr txBox="1"/>
          <p:nvPr/>
        </p:nvSpPr>
        <p:spPr>
          <a:xfrm>
            <a:off x="6711910" y="1405792"/>
            <a:ext cx="147976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600"/>
              <a:t>카카오 브레인</a:t>
            </a:r>
            <a:endParaRPr lang="en-US" altLang="ko-KR" sz="1600"/>
          </a:p>
        </p:txBody>
      </p:sp>
      <p:sp>
        <p:nvSpPr>
          <p:cNvPr id="28" name="TextBox 27"/>
          <p:cNvSpPr txBox="1"/>
          <p:nvPr/>
        </p:nvSpPr>
        <p:spPr>
          <a:xfrm>
            <a:off x="8908568" y="1395631"/>
            <a:ext cx="122354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600"/>
              <a:t>업스테이지</a:t>
            </a:r>
            <a:endParaRPr lang="en-US" altLang="ko-KR" sz="1600"/>
          </a:p>
        </p:txBody>
      </p:sp>
      <p:sp>
        <p:nvSpPr>
          <p:cNvPr id="30" name="TextBox 29"/>
          <p:cNvSpPr txBox="1"/>
          <p:nvPr/>
        </p:nvSpPr>
        <p:spPr>
          <a:xfrm>
            <a:off x="2733305" y="4039498"/>
            <a:ext cx="63969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600"/>
              <a:t>구글</a:t>
            </a:r>
            <a:endParaRPr lang="en-US" altLang="ko-KR" sz="1600"/>
          </a:p>
        </p:txBody>
      </p:sp>
      <p:sp>
        <p:nvSpPr>
          <p:cNvPr id="32" name="TextBox 31"/>
          <p:cNvSpPr txBox="1"/>
          <p:nvPr/>
        </p:nvSpPr>
        <p:spPr>
          <a:xfrm>
            <a:off x="4813545" y="4024539"/>
            <a:ext cx="90239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600"/>
              <a:t>아마존</a:t>
            </a:r>
            <a:endParaRPr lang="en-US" altLang="ko-KR" sz="1600"/>
          </a:p>
        </p:txBody>
      </p:sp>
      <p:sp>
        <p:nvSpPr>
          <p:cNvPr id="34" name="TextBox 33"/>
          <p:cNvSpPr txBox="1"/>
          <p:nvPr/>
        </p:nvSpPr>
        <p:spPr>
          <a:xfrm>
            <a:off x="7130103" y="4024539"/>
            <a:ext cx="63969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600"/>
              <a:t>애플</a:t>
            </a:r>
            <a:endParaRPr lang="en-US" altLang="ko-KR" sz="1600"/>
          </a:p>
        </p:txBody>
      </p:sp>
      <p:sp>
        <p:nvSpPr>
          <p:cNvPr id="36" name="TextBox 35"/>
          <p:cNvSpPr txBox="1"/>
          <p:nvPr/>
        </p:nvSpPr>
        <p:spPr>
          <a:xfrm>
            <a:off x="8772073" y="4024539"/>
            <a:ext cx="160891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600"/>
              <a:t>마이크로소프트</a:t>
            </a:r>
            <a:endParaRPr lang="en-US" altLang="ko-KR" sz="1600"/>
          </a:p>
        </p:txBody>
      </p:sp>
      <p:sp>
        <p:nvSpPr>
          <p:cNvPr id="24" name="TextBox 23"/>
          <p:cNvSpPr txBox="1"/>
          <p:nvPr/>
        </p:nvSpPr>
        <p:spPr>
          <a:xfrm>
            <a:off x="122115" y="6126967"/>
            <a:ext cx="463954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800">
                <a:latin typeface="+mn-lt"/>
                <a:ea typeface="+mn-ea"/>
                <a:cs typeface="+mn-cs"/>
              </a:rPr>
              <a:t>네이버 클로바 </a:t>
            </a:r>
            <a:r>
              <a:rPr lang="en-US" altLang="ko-KR" sz="800">
                <a:latin typeface="+mn-lt"/>
                <a:ea typeface="+mn-ea"/>
                <a:cs typeface="+mn-cs"/>
              </a:rPr>
              <a:t>: </a:t>
            </a:r>
            <a:r>
              <a:rPr lang="en-US" altLang="ko-KR" sz="800">
                <a:latin typeface="+mn-lt"/>
                <a:ea typeface="+mn-ea"/>
                <a:cs typeface="+mn-cs"/>
                <a:hlinkClick r:id="rId3"/>
              </a:rPr>
              <a:t>https://www.robotstory.co.kr/bunker/?vid=5</a:t>
            </a:r>
            <a:r>
              <a:rPr lang="en-US" altLang="ko-KR" sz="800">
                <a:latin typeface="+mn-lt"/>
                <a:ea typeface="+mn-ea"/>
                <a:cs typeface="+mn-cs"/>
              </a:rPr>
              <a:t> </a:t>
            </a:r>
          </a:p>
          <a:p>
            <a:pPr lvl="0">
              <a:defRPr/>
            </a:pPr>
            <a:r>
              <a:rPr lang="ko-KR" altLang="en-US" sz="800">
                <a:latin typeface="+mn-lt"/>
                <a:ea typeface="+mn-ea"/>
                <a:cs typeface="+mn-cs"/>
              </a:rPr>
              <a:t>삼성 리서치 </a:t>
            </a:r>
            <a:r>
              <a:rPr lang="en-US" altLang="ko-KR" sz="800">
                <a:latin typeface="+mn-lt"/>
                <a:ea typeface="+mn-ea"/>
                <a:cs typeface="+mn-cs"/>
              </a:rPr>
              <a:t>: </a:t>
            </a:r>
            <a:r>
              <a:rPr lang="en-US" altLang="ko-KR" sz="800">
                <a:latin typeface="+mn-lt"/>
                <a:ea typeface="+mn-ea"/>
                <a:cs typeface="+mn-cs"/>
                <a:hlinkClick r:id="rId4"/>
              </a:rPr>
              <a:t>https://mobile.twitter.com/samsungresearch</a:t>
            </a:r>
            <a:endParaRPr lang="en-US" altLang="ko-KR" sz="800">
              <a:latin typeface="+mn-lt"/>
              <a:ea typeface="+mn-ea"/>
              <a:cs typeface="+mn-cs"/>
            </a:endParaRPr>
          </a:p>
          <a:p>
            <a:pPr lvl="0">
              <a:defRPr/>
            </a:pPr>
            <a:r>
              <a:rPr lang="ko-KR" altLang="en-US" sz="800">
                <a:latin typeface="+mn-lt"/>
                <a:ea typeface="+mn-ea"/>
                <a:cs typeface="+mn-cs"/>
              </a:rPr>
              <a:t>카카오 브레인 </a:t>
            </a:r>
            <a:r>
              <a:rPr lang="en-US" altLang="ko-KR" sz="800">
                <a:latin typeface="+mn-lt"/>
                <a:ea typeface="+mn-ea"/>
                <a:cs typeface="+mn-cs"/>
              </a:rPr>
              <a:t>: </a:t>
            </a:r>
            <a:r>
              <a:rPr lang="en-US" altLang="ko-KR" sz="800">
                <a:latin typeface="+mn-lt"/>
                <a:ea typeface="+mn-ea"/>
                <a:cs typeface="+mn-cs"/>
                <a:hlinkClick r:id="rId5"/>
              </a:rPr>
              <a:t>https://www.kakaocorp.com/page/detail/9607</a:t>
            </a:r>
            <a:endParaRPr lang="en-US" altLang="ko-KR" sz="800">
              <a:latin typeface="+mn-lt"/>
              <a:ea typeface="+mn-ea"/>
              <a:cs typeface="+mn-cs"/>
            </a:endParaRPr>
          </a:p>
          <a:p>
            <a:pPr lvl="0">
              <a:defRPr/>
            </a:pPr>
            <a:r>
              <a:rPr lang="ko-KR" altLang="en-US" sz="800">
                <a:latin typeface="+mn-lt"/>
                <a:ea typeface="+mn-ea"/>
                <a:cs typeface="+mn-cs"/>
              </a:rPr>
              <a:t>업스테이지 </a:t>
            </a:r>
            <a:r>
              <a:rPr lang="en-US" altLang="ko-KR" sz="800">
                <a:latin typeface="+mn-lt"/>
                <a:ea typeface="+mn-ea"/>
                <a:cs typeface="+mn-cs"/>
              </a:rPr>
              <a:t>: </a:t>
            </a:r>
            <a:r>
              <a:rPr lang="en-US" altLang="ko-KR" sz="800">
                <a:latin typeface="+mn-lt"/>
                <a:ea typeface="+mn-ea"/>
                <a:cs typeface="+mn-cs"/>
                <a:hlinkClick r:id="rId6"/>
              </a:rPr>
              <a:t>https://www.mk.co.kr/news/business/view/2020/12/1311539/</a:t>
            </a:r>
            <a:endParaRPr lang="en-US" altLang="ko-KR" sz="800">
              <a:latin typeface="+mn-lt"/>
              <a:ea typeface="+mn-ea"/>
              <a:cs typeface="+mn-cs"/>
            </a:endParaRPr>
          </a:p>
        </p:txBody>
      </p:sp>
      <p:pic>
        <p:nvPicPr>
          <p:cNvPr id="2054" name="Picture 6" descr="카카오브레인, 국내 최대 수준 딥러닝 전용 슈퍼컴퓨팅 인프라 도입 | 카카오"/>
          <p:cNvPicPr>
            <a:picLocks noChangeAspect="1" noChangeArrowheads="1"/>
          </p:cNvPicPr>
          <p:nvPr/>
        </p:nvPicPr>
        <p:blipFill rotWithShape="1">
          <a:blip r:embed="rId7"/>
          <a:srcRect l="19000" t="9980" r="19000" b="11460"/>
          <a:stretch>
            <a:fillRect/>
          </a:stretch>
        </p:blipFill>
        <p:spPr>
          <a:xfrm>
            <a:off x="6691520" y="1722863"/>
            <a:ext cx="1424922" cy="13738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6" name="Picture 8" descr="업스테이지 &quot;AI 기술 온라인 무료 상담&quot; - 매일경제"/>
          <p:cNvPicPr>
            <a:picLocks noChangeAspect="1" noChangeArrowheads="1"/>
          </p:cNvPicPr>
          <p:nvPr/>
        </p:nvPicPr>
        <p:blipFill rotWithShape="1">
          <a:blip r:embed="rId8"/>
          <a:srcRect l="12770" t="-2890" r="10520"/>
          <a:stretch>
            <a:fillRect/>
          </a:stretch>
        </p:blipFill>
        <p:spPr>
          <a:xfrm>
            <a:off x="8772073" y="1884664"/>
            <a:ext cx="1360043" cy="1133399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TextBox 38"/>
          <p:cNvSpPr txBox="1"/>
          <p:nvPr/>
        </p:nvSpPr>
        <p:spPr>
          <a:xfrm>
            <a:off x="3831388" y="6147423"/>
            <a:ext cx="550950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800">
                <a:latin typeface="+mn-lt"/>
                <a:ea typeface="+mn-ea"/>
                <a:cs typeface="+mn-cs"/>
              </a:rPr>
              <a:t>구글 </a:t>
            </a:r>
            <a:r>
              <a:rPr lang="en-US" altLang="ko-KR" sz="800">
                <a:latin typeface="+mn-lt"/>
                <a:ea typeface="+mn-ea"/>
                <a:cs typeface="+mn-cs"/>
              </a:rPr>
              <a:t>: </a:t>
            </a:r>
            <a:r>
              <a:rPr lang="en-US" altLang="ko-KR" sz="800">
                <a:latin typeface="+mn-lt"/>
                <a:ea typeface="+mn-ea"/>
                <a:cs typeface="+mn-cs"/>
                <a:hlinkClick r:id="rId9"/>
              </a:rPr>
              <a:t>https://ko.wikipedia.org/wiki/%EA%B5%AC%EA%B8%80_%EB%A1%9C%EA%B3%A0</a:t>
            </a:r>
            <a:r>
              <a:rPr lang="en-US" altLang="ko-KR" sz="800">
                <a:latin typeface="+mn-lt"/>
                <a:ea typeface="+mn-ea"/>
                <a:cs typeface="+mn-cs"/>
              </a:rPr>
              <a:t> </a:t>
            </a:r>
          </a:p>
          <a:p>
            <a:pPr lvl="0">
              <a:defRPr/>
            </a:pPr>
            <a:r>
              <a:rPr lang="ko-KR" altLang="en-US" sz="800">
                <a:latin typeface="+mn-lt"/>
                <a:ea typeface="+mn-ea"/>
                <a:cs typeface="+mn-cs"/>
              </a:rPr>
              <a:t>아마존 </a:t>
            </a:r>
            <a:r>
              <a:rPr lang="en-US" altLang="ko-KR" sz="800">
                <a:latin typeface="+mn-lt"/>
                <a:ea typeface="+mn-ea"/>
                <a:cs typeface="+mn-cs"/>
              </a:rPr>
              <a:t>: </a:t>
            </a:r>
            <a:r>
              <a:rPr lang="en-US" altLang="ko-KR" sz="800">
                <a:latin typeface="+mn-lt"/>
                <a:ea typeface="+mn-ea"/>
                <a:cs typeface="+mn-cs"/>
                <a:hlinkClick r:id="rId10"/>
              </a:rPr>
              <a:t>https://rogorogo.tistory.com/434</a:t>
            </a:r>
            <a:r>
              <a:rPr lang="en-US" altLang="ko-KR" sz="800">
                <a:latin typeface="+mn-lt"/>
                <a:ea typeface="+mn-ea"/>
                <a:cs typeface="+mn-cs"/>
              </a:rPr>
              <a:t> </a:t>
            </a:r>
          </a:p>
          <a:p>
            <a:pPr lvl="0">
              <a:defRPr/>
            </a:pPr>
            <a:r>
              <a:rPr lang="ko-KR" altLang="en-US" sz="800">
                <a:latin typeface="+mn-lt"/>
                <a:ea typeface="+mn-ea"/>
                <a:cs typeface="+mn-cs"/>
              </a:rPr>
              <a:t>애플 </a:t>
            </a:r>
            <a:r>
              <a:rPr lang="en-US" altLang="ko-KR" sz="800">
                <a:latin typeface="+mn-lt"/>
                <a:ea typeface="+mn-ea"/>
                <a:cs typeface="+mn-cs"/>
              </a:rPr>
              <a:t>: </a:t>
            </a:r>
            <a:r>
              <a:rPr lang="en-US" altLang="ko-KR" sz="800">
                <a:latin typeface="+mn-lt"/>
                <a:ea typeface="+mn-ea"/>
                <a:cs typeface="+mn-cs"/>
                <a:hlinkClick r:id="rId11"/>
              </a:rPr>
              <a:t>https://rogorogo.tistory.com/473</a:t>
            </a:r>
            <a:r>
              <a:rPr lang="en-US" altLang="ko-KR" sz="800">
                <a:latin typeface="+mn-lt"/>
                <a:ea typeface="+mn-ea"/>
                <a:cs typeface="+mn-cs"/>
              </a:rPr>
              <a:t> </a:t>
            </a:r>
          </a:p>
          <a:p>
            <a:pPr lvl="0">
              <a:defRPr/>
            </a:pPr>
            <a:r>
              <a:rPr lang="ko-KR" altLang="en-US" sz="800">
                <a:latin typeface="+mn-lt"/>
                <a:ea typeface="+mn-ea"/>
                <a:cs typeface="+mn-cs"/>
              </a:rPr>
              <a:t>마이크로소프트 </a:t>
            </a:r>
            <a:r>
              <a:rPr lang="en-US" altLang="ko-KR" sz="800">
                <a:latin typeface="+mn-lt"/>
                <a:ea typeface="+mn-ea"/>
                <a:cs typeface="+mn-cs"/>
              </a:rPr>
              <a:t>: </a:t>
            </a:r>
            <a:r>
              <a:rPr lang="en-US" altLang="ko-KR" sz="800">
                <a:latin typeface="+mn-lt"/>
                <a:ea typeface="+mn-ea"/>
                <a:cs typeface="+mn-cs"/>
                <a:hlinkClick r:id="rId12"/>
              </a:rPr>
              <a:t>https://www.rocketpunch.com/companies/microsoft</a:t>
            </a:r>
            <a:r>
              <a:rPr lang="en-US" altLang="ko-KR" sz="800">
                <a:latin typeface="+mn-lt"/>
                <a:ea typeface="+mn-ea"/>
                <a:cs typeface="+mn-cs"/>
              </a:rPr>
              <a:t> </a:t>
            </a:r>
          </a:p>
        </p:txBody>
      </p:sp>
      <p:pic>
        <p:nvPicPr>
          <p:cNvPr id="2058" name="Picture 10"/>
          <p:cNvPicPr>
            <a:picLocks noChangeAspect="1" noChangeArrowheads="1"/>
          </p:cNvPicPr>
          <p:nvPr/>
        </p:nvPicPr>
        <p:blipFill rotWithShape="1">
          <a:blip r:embed="rId13"/>
          <a:srcRect/>
          <a:stretch>
            <a:fillRect/>
          </a:stretch>
        </p:blipFill>
        <p:spPr>
          <a:xfrm>
            <a:off x="2475309" y="4761076"/>
            <a:ext cx="1309237" cy="466355"/>
          </a:xfrm>
          <a:prstGeom prst="rect">
            <a:avLst/>
          </a:prstGeom>
          <a:noFill/>
        </p:spPr>
      </p:pic>
      <p:pic>
        <p:nvPicPr>
          <p:cNvPr id="2060" name="Picture 12" descr="아마존 로고"/>
          <p:cNvPicPr>
            <a:picLocks noChangeAspect="1" noChangeArrowheads="1"/>
          </p:cNvPicPr>
          <p:nvPr/>
        </p:nvPicPr>
        <p:blipFill rotWithShape="1">
          <a:blip r:embed="rId14"/>
          <a:srcRect/>
          <a:stretch>
            <a:fillRect/>
          </a:stretch>
        </p:blipFill>
        <p:spPr>
          <a:xfrm>
            <a:off x="4676775" y="4758611"/>
            <a:ext cx="1309237" cy="538697"/>
          </a:xfrm>
          <a:prstGeom prst="rect">
            <a:avLst/>
          </a:prstGeom>
          <a:noFill/>
        </p:spPr>
      </p:pic>
      <p:pic>
        <p:nvPicPr>
          <p:cNvPr id="2062" name="Picture 14" descr="apple 로고"/>
          <p:cNvPicPr>
            <a:picLocks noChangeAspect="1" noChangeArrowheads="1"/>
          </p:cNvPicPr>
          <p:nvPr/>
        </p:nvPicPr>
        <p:blipFill rotWithShape="1">
          <a:blip r:embed="rId15"/>
          <a:srcRect/>
          <a:stretch>
            <a:fillRect/>
          </a:stretch>
        </p:blipFill>
        <p:spPr>
          <a:xfrm>
            <a:off x="7114737" y="4531234"/>
            <a:ext cx="823978" cy="823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4" name="Picture 16" descr="마이크로소프트 기업, 채용, 투자, 뉴스"/>
          <p:cNvPicPr>
            <a:picLocks noChangeAspect="1" noChangeArrowheads="1"/>
          </p:cNvPicPr>
          <p:nvPr/>
        </p:nvPicPr>
        <p:blipFill rotWithShape="1">
          <a:blip r:embed="rId16"/>
          <a:srcRect/>
          <a:stretch>
            <a:fillRect/>
          </a:stretch>
        </p:blipFill>
        <p:spPr>
          <a:xfrm>
            <a:off x="9180493" y="4510701"/>
            <a:ext cx="823978" cy="1017257"/>
          </a:xfrm>
          <a:prstGeom prst="rect">
            <a:avLst/>
          </a:prstGeom>
          <a:noFill/>
        </p:spPr>
      </p:pic>
      <p:pic>
        <p:nvPicPr>
          <p:cNvPr id="2066" name="Picture 18"/>
          <p:cNvPicPr>
            <a:picLocks noChangeAspect="1" noChangeArrowheads="1"/>
          </p:cNvPicPr>
          <p:nvPr/>
        </p:nvPicPr>
        <p:blipFill rotWithShape="1">
          <a:blip r:embed="rId17"/>
          <a:srcRect/>
          <a:stretch>
            <a:fillRect/>
          </a:stretch>
        </p:blipFill>
        <p:spPr>
          <a:xfrm>
            <a:off x="2485579" y="2121822"/>
            <a:ext cx="1415681" cy="613093"/>
          </a:xfrm>
          <a:prstGeom prst="rect">
            <a:avLst/>
          </a:prstGeom>
          <a:noFill/>
        </p:spPr>
      </p:pic>
      <p:sp>
        <p:nvSpPr>
          <p:cNvPr id="41" name="직사각형 40"/>
          <p:cNvSpPr/>
          <p:nvPr/>
        </p:nvSpPr>
        <p:spPr>
          <a:xfrm>
            <a:off x="1615441" y="3711945"/>
            <a:ext cx="9011920" cy="2143391"/>
          </a:xfrm>
          <a:prstGeom prst="rect">
            <a:avLst/>
          </a:prstGeom>
          <a:noFill/>
          <a:ln w="381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1615440" y="1137297"/>
            <a:ext cx="9011921" cy="2143391"/>
          </a:xfrm>
          <a:prstGeom prst="rect">
            <a:avLst/>
          </a:prstGeom>
          <a:noFill/>
          <a:ln w="381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8" name="타원 7"/>
          <p:cNvSpPr/>
          <p:nvPr/>
        </p:nvSpPr>
        <p:spPr>
          <a:xfrm>
            <a:off x="1028459" y="825344"/>
            <a:ext cx="1173962" cy="707886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b="1"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국내</a:t>
            </a:r>
            <a:endParaRPr lang="ko-KR" altLang="en-US" b="1"/>
          </a:p>
        </p:txBody>
      </p:sp>
      <p:sp>
        <p:nvSpPr>
          <p:cNvPr id="43" name="타원 42"/>
          <p:cNvSpPr/>
          <p:nvPr/>
        </p:nvSpPr>
        <p:spPr>
          <a:xfrm>
            <a:off x="1058203" y="3340340"/>
            <a:ext cx="1173962" cy="707886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b="1"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국외</a:t>
            </a:r>
            <a:endParaRPr lang="ko-KR" altLang="en-US" b="1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1379105" y="6280856"/>
            <a:ext cx="599534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200"/>
              <a:t>16/23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36884" y="222789"/>
            <a:ext cx="1364281" cy="45158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400"/>
              <a:t>주간보고</a:t>
            </a:r>
            <a:endParaRPr lang="en-US" altLang="ko-KR" sz="2400"/>
          </a:p>
        </p:txBody>
      </p:sp>
      <p:sp>
        <p:nvSpPr>
          <p:cNvPr id="2" name="TextBox 1"/>
          <p:cNvSpPr txBox="1"/>
          <p:nvPr/>
        </p:nvSpPr>
        <p:spPr>
          <a:xfrm>
            <a:off x="719535" y="677373"/>
            <a:ext cx="6915705" cy="542624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000" b="1"/>
              <a:t>4</a:t>
            </a:r>
            <a:r>
              <a:rPr lang="ko-KR" altLang="en-US" sz="2000" b="1"/>
              <a:t>월 </a:t>
            </a:r>
            <a:r>
              <a:rPr lang="en-US" altLang="ko-KR" sz="2000" b="1"/>
              <a:t>18</a:t>
            </a:r>
            <a:r>
              <a:rPr lang="ko-KR" altLang="en-US" sz="2000" b="1"/>
              <a:t>일 월요일</a:t>
            </a:r>
          </a:p>
          <a:p>
            <a:pPr lvl="0">
              <a:defRPr/>
            </a:pPr>
            <a:endParaRPr lang="en-US" altLang="ko-KR" sz="800" b="1"/>
          </a:p>
          <a:p>
            <a:pPr marL="342900" indent="-342900">
              <a:buAutoNum type="arabicPeriod"/>
              <a:defRPr/>
            </a:pPr>
            <a:r>
              <a:rPr lang="ko-KR" altLang="en-US"/>
              <a:t>피드백 내용에 대한 회의</a:t>
            </a: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/>
              <a:t>   1) </a:t>
            </a:r>
            <a:r>
              <a:rPr lang="ko-KR" altLang="en-US"/>
              <a:t>낮은 정확도 및 과적합으로 인해 장소 구분이 잘 안되는 문제</a:t>
            </a:r>
          </a:p>
          <a:p>
            <a:pPr lvl="0">
              <a:defRPr/>
            </a:pPr>
            <a:r>
              <a:rPr lang="en-US" altLang="ko-KR"/>
              <a:t>   =&gt;</a:t>
            </a:r>
            <a:r>
              <a:rPr lang="ko-KR" altLang="en-US"/>
              <a:t>  이진분류기에서 </a:t>
            </a:r>
            <a:r>
              <a:rPr lang="en-US" altLang="ko-KR"/>
              <a:t>4</a:t>
            </a:r>
            <a:r>
              <a:rPr lang="ko-KR" altLang="en-US"/>
              <a:t>개 다중분류기로 변경</a:t>
            </a:r>
          </a:p>
          <a:p>
            <a:pPr lvl="0">
              <a:defRPr/>
            </a:pPr>
            <a:r>
              <a:rPr lang="ko-KR" altLang="en-US"/>
              <a:t>   </a:t>
            </a:r>
            <a:r>
              <a:rPr lang="en-US" altLang="ko-KR">
                <a:latin typeface="+mn-lt"/>
                <a:ea typeface="+mn-ea"/>
                <a:cs typeface="+mn-cs"/>
              </a:rPr>
              <a:t>=&gt;</a:t>
            </a:r>
            <a:r>
              <a:rPr lang="ko-KR" altLang="en-US">
                <a:latin typeface="+mn-lt"/>
                <a:ea typeface="+mn-ea"/>
                <a:cs typeface="+mn-cs"/>
              </a:rPr>
              <a:t>  합성곱</a:t>
            </a:r>
            <a:r>
              <a:rPr lang="en-US" altLang="ko-KR">
                <a:latin typeface="+mn-lt"/>
                <a:ea typeface="+mn-ea"/>
                <a:cs typeface="+mn-cs"/>
              </a:rPr>
              <a:t>-&gt;</a:t>
            </a:r>
            <a:r>
              <a:rPr lang="ko-KR" altLang="en-US">
                <a:latin typeface="+mn-lt"/>
                <a:ea typeface="+mn-ea"/>
                <a:cs typeface="+mn-cs"/>
              </a:rPr>
              <a:t> </a:t>
            </a:r>
            <a:r>
              <a:rPr lang="en-US" altLang="ko-KR">
                <a:latin typeface="+mn-lt"/>
                <a:ea typeface="+mn-ea"/>
                <a:cs typeface="+mn-cs"/>
              </a:rPr>
              <a:t>pooling</a:t>
            </a:r>
            <a:r>
              <a:rPr lang="ko-KR" altLang="en-US">
                <a:latin typeface="+mn-lt"/>
                <a:ea typeface="+mn-ea"/>
                <a:cs typeface="+mn-cs"/>
              </a:rPr>
              <a:t>층을 </a:t>
            </a:r>
            <a:r>
              <a:rPr lang="en-US" altLang="ko-KR">
                <a:latin typeface="+mn-lt"/>
                <a:ea typeface="+mn-ea"/>
                <a:cs typeface="+mn-cs"/>
              </a:rPr>
              <a:t>5set</a:t>
            </a:r>
            <a:r>
              <a:rPr lang="ko-KR" altLang="en-US">
                <a:latin typeface="+mn-lt"/>
                <a:ea typeface="+mn-ea"/>
                <a:cs typeface="+mn-cs"/>
              </a:rPr>
              <a:t>에서 </a:t>
            </a:r>
            <a:r>
              <a:rPr lang="en-US" altLang="ko-KR">
                <a:latin typeface="+mn-lt"/>
                <a:ea typeface="+mn-ea"/>
                <a:cs typeface="+mn-cs"/>
              </a:rPr>
              <a:t>3set</a:t>
            </a:r>
            <a:r>
              <a:rPr lang="ko-KR" altLang="en-US">
                <a:latin typeface="+mn-lt"/>
                <a:ea typeface="+mn-ea"/>
                <a:cs typeface="+mn-cs"/>
              </a:rPr>
              <a:t>로 수정   </a:t>
            </a:r>
          </a:p>
          <a:p>
            <a:pPr lvl="0">
              <a:defRPr/>
            </a:pPr>
            <a:r>
              <a:rPr lang="ko-KR" altLang="en-US">
                <a:latin typeface="+mn-lt"/>
                <a:ea typeface="+mn-ea"/>
                <a:cs typeface="+mn-cs"/>
              </a:rPr>
              <a:t>  </a:t>
            </a:r>
            <a:r>
              <a:rPr lang="en-US" altLang="ko-KR">
                <a:latin typeface="+mn-lt"/>
                <a:ea typeface="+mn-ea"/>
                <a:cs typeface="+mn-cs"/>
              </a:rPr>
              <a:t>=&gt;</a:t>
            </a:r>
            <a:r>
              <a:rPr lang="ko-KR" altLang="en-US">
                <a:latin typeface="+mn-lt"/>
                <a:ea typeface="+mn-ea"/>
                <a:cs typeface="+mn-cs"/>
              </a:rPr>
              <a:t>  은닉층을 </a:t>
            </a:r>
            <a:r>
              <a:rPr lang="en-US" altLang="ko-KR">
                <a:latin typeface="+mn-lt"/>
                <a:ea typeface="+mn-ea"/>
                <a:cs typeface="+mn-cs"/>
              </a:rPr>
              <a:t>2</a:t>
            </a:r>
            <a:r>
              <a:rPr lang="ko-KR" altLang="en-US">
                <a:latin typeface="+mn-lt"/>
                <a:ea typeface="+mn-ea"/>
                <a:cs typeface="+mn-cs"/>
              </a:rPr>
              <a:t>개에서 </a:t>
            </a:r>
            <a:r>
              <a:rPr lang="en-US" altLang="ko-KR">
                <a:latin typeface="+mn-lt"/>
                <a:ea typeface="+mn-ea"/>
                <a:cs typeface="+mn-cs"/>
              </a:rPr>
              <a:t>4</a:t>
            </a:r>
            <a:r>
              <a:rPr lang="ko-KR" altLang="en-US">
                <a:latin typeface="+mn-lt"/>
                <a:ea typeface="+mn-ea"/>
                <a:cs typeface="+mn-cs"/>
              </a:rPr>
              <a:t>개로 증가</a:t>
            </a:r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r>
              <a:rPr lang="ko-KR" altLang="en-US"/>
              <a:t>     </a:t>
            </a:r>
            <a:r>
              <a:rPr lang="en-US" altLang="ko-KR"/>
              <a:t>2) </a:t>
            </a:r>
            <a:r>
              <a:rPr lang="ko-KR" altLang="en-US"/>
              <a:t>라즈베리파이 운영체제 설치 </a:t>
            </a:r>
          </a:p>
          <a:p>
            <a:pPr lvl="0">
              <a:defRPr/>
            </a:pPr>
            <a:r>
              <a:rPr lang="ko-KR" altLang="en-US"/>
              <a:t>  </a:t>
            </a:r>
            <a:r>
              <a:rPr lang="en-US" altLang="ko-KR">
                <a:latin typeface="+mn-lt"/>
                <a:ea typeface="+mn-ea"/>
                <a:cs typeface="+mn-cs"/>
              </a:rPr>
              <a:t>=&gt;</a:t>
            </a:r>
            <a:r>
              <a:rPr lang="ko-KR" altLang="en-US">
                <a:latin typeface="+mn-lt"/>
                <a:ea typeface="+mn-ea"/>
                <a:cs typeface="+mn-cs"/>
              </a:rPr>
              <a:t>  라즈베리파이 </a:t>
            </a:r>
            <a:r>
              <a:rPr lang="en-US" altLang="ko-KR">
                <a:latin typeface="+mn-lt"/>
                <a:ea typeface="+mn-ea"/>
                <a:cs typeface="+mn-cs"/>
              </a:rPr>
              <a:t>sd</a:t>
            </a:r>
            <a:r>
              <a:rPr lang="ko-KR" altLang="en-US">
                <a:latin typeface="+mn-lt"/>
                <a:ea typeface="+mn-ea"/>
                <a:cs typeface="+mn-cs"/>
              </a:rPr>
              <a:t>카드 포맷 후 </a:t>
            </a:r>
            <a:r>
              <a:rPr lang="en-US" altLang="ko-KR">
                <a:latin typeface="+mn-lt"/>
                <a:ea typeface="+mn-ea"/>
                <a:cs typeface="+mn-cs"/>
              </a:rPr>
              <a:t>os</a:t>
            </a:r>
            <a:r>
              <a:rPr lang="ko-KR" altLang="en-US">
                <a:latin typeface="+mn-lt"/>
                <a:ea typeface="+mn-ea"/>
                <a:cs typeface="+mn-cs"/>
              </a:rPr>
              <a:t>를 </a:t>
            </a:r>
            <a:r>
              <a:rPr lang="en-US" altLang="ko-KR">
                <a:latin typeface="+mn-lt"/>
                <a:ea typeface="+mn-ea"/>
                <a:cs typeface="+mn-cs"/>
              </a:rPr>
              <a:t>sd</a:t>
            </a:r>
            <a:r>
              <a:rPr lang="ko-KR" altLang="en-US">
                <a:latin typeface="+mn-lt"/>
                <a:ea typeface="+mn-ea"/>
                <a:cs typeface="+mn-cs"/>
              </a:rPr>
              <a:t>카드에 설치 완료</a:t>
            </a:r>
          </a:p>
          <a:p>
            <a:pPr lvl="0">
              <a:defRPr/>
            </a:pPr>
            <a:r>
              <a:rPr lang="ko-KR" altLang="en-US">
                <a:latin typeface="+mn-lt"/>
                <a:ea typeface="+mn-ea"/>
                <a:cs typeface="+mn-cs"/>
              </a:rPr>
              <a:t>  </a:t>
            </a:r>
            <a:r>
              <a:rPr lang="en-US" altLang="ko-KR">
                <a:latin typeface="+mn-lt"/>
                <a:ea typeface="+mn-ea"/>
                <a:cs typeface="+mn-cs"/>
              </a:rPr>
              <a:t>=&gt;</a:t>
            </a:r>
            <a:r>
              <a:rPr lang="ko-KR" altLang="en-US">
                <a:latin typeface="+mn-lt"/>
                <a:ea typeface="+mn-ea"/>
                <a:cs typeface="+mn-cs"/>
              </a:rPr>
              <a:t>  </a:t>
            </a:r>
            <a:r>
              <a:rPr b="0" i="0" u="none" strike="noStrike"/>
              <a:t>라즈베리파이 </a:t>
            </a:r>
            <a:r>
              <a:rPr lang="EN-US" b="0" i="0" u="none" strike="noStrike"/>
              <a:t>ip</a:t>
            </a:r>
            <a:r>
              <a:rPr b="0" i="0" u="none" strike="noStrike"/>
              <a:t>주소를 찾아야함</a:t>
            </a:r>
            <a:endParaRPr lang="ko-KR" altLang="en-US">
              <a:latin typeface="+mn-lt"/>
              <a:ea typeface="+mn-ea"/>
              <a:cs typeface="+mn-cs"/>
            </a:endParaRPr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endParaRPr lang="en-US" altLang="ko-KR" sz="800"/>
          </a:p>
          <a:p>
            <a:pPr lvl="0">
              <a:defRPr/>
            </a:pPr>
            <a:endParaRPr lang="en-US" altLang="ko-KR" sz="80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85472" y="2576879"/>
            <a:ext cx="7729905" cy="1869342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190147" y="5040435"/>
            <a:ext cx="2290557" cy="1817565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678373" y="5181844"/>
            <a:ext cx="2330450" cy="164758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0" y="6174191"/>
            <a:ext cx="2420326" cy="3961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라즈베리파이 </a:t>
            </a:r>
            <a:r>
              <a:rPr lang="en-US" altLang="ko-KR" sz="1000"/>
              <a:t>os </a:t>
            </a:r>
            <a:r>
              <a:rPr lang="ko-KR" altLang="en-US" sz="1000"/>
              <a:t>다운로드 </a:t>
            </a:r>
            <a:r>
              <a:rPr lang="en-US" altLang="ko-KR" sz="1000"/>
              <a:t>:</a:t>
            </a:r>
            <a:endParaRPr lang="en-US" altLang="ko-KR" sz="1000">
              <a:hlinkClick r:id="rId5"/>
            </a:endParaRPr>
          </a:p>
          <a:p>
            <a:pPr lvl="0">
              <a:defRPr/>
            </a:pPr>
            <a:r>
              <a:rPr lang="en-US" altLang="ko-KR" sz="1000">
                <a:hlinkClick r:id="rId5"/>
              </a:rPr>
              <a:t>https://www.raspberrypi.com/software/</a:t>
            </a:r>
            <a:endParaRPr lang="ko-KR" altLang="en-US" sz="1000"/>
          </a:p>
        </p:txBody>
      </p:sp>
      <p:sp>
        <p:nvSpPr>
          <p:cNvPr id="15" name="TextBox 14"/>
          <p:cNvSpPr txBox="1"/>
          <p:nvPr/>
        </p:nvSpPr>
        <p:spPr>
          <a:xfrm>
            <a:off x="0" y="6617958"/>
            <a:ext cx="7133981" cy="2400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000"/>
              <a:t>Sd</a:t>
            </a:r>
            <a:r>
              <a:rPr lang="ko-KR" altLang="en-US" sz="1000"/>
              <a:t>카드 포멧 주소 </a:t>
            </a:r>
            <a:r>
              <a:rPr lang="en-US" altLang="ko-KR" sz="1000"/>
              <a:t>: </a:t>
            </a:r>
            <a:r>
              <a:rPr lang="ko-KR" altLang="en-US" sz="1000">
                <a:hlinkClick r:id="rId6"/>
              </a:rPr>
              <a:t>https://www.sdcard.org/downloads/formatter/sd-memory-card-formatter-for-windows-download/</a:t>
            </a:r>
            <a:endParaRPr lang="ko-KR" altLang="en-US" sz="10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1379105" y="6280856"/>
            <a:ext cx="521297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200"/>
              <a:t>8/23</a:t>
            </a:r>
            <a:endParaRPr lang="ko-KR" altLang="en-US" sz="1200"/>
          </a:p>
        </p:txBody>
      </p:sp>
      <p:sp>
        <p:nvSpPr>
          <p:cNvPr id="3" name="TextBox 2"/>
          <p:cNvSpPr txBox="1"/>
          <p:nvPr/>
        </p:nvSpPr>
        <p:spPr>
          <a:xfrm>
            <a:off x="336884" y="222789"/>
            <a:ext cx="1364281" cy="45158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400"/>
              <a:t>주간보고</a:t>
            </a:r>
            <a:endParaRPr lang="en-US" altLang="ko-KR" sz="2400"/>
          </a:p>
        </p:txBody>
      </p:sp>
      <p:sp>
        <p:nvSpPr>
          <p:cNvPr id="2" name="TextBox 1"/>
          <p:cNvSpPr txBox="1"/>
          <p:nvPr/>
        </p:nvSpPr>
        <p:spPr>
          <a:xfrm>
            <a:off x="996004" y="1040147"/>
            <a:ext cx="11415804" cy="41014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 b="1"/>
              <a:t>4</a:t>
            </a:r>
            <a:r>
              <a:rPr lang="ko-KR" altLang="en-US" sz="2000" b="1"/>
              <a:t>월 </a:t>
            </a:r>
            <a:r>
              <a:rPr lang="en-US" altLang="ko-KR" sz="2000" b="1"/>
              <a:t>20</a:t>
            </a:r>
            <a:r>
              <a:rPr lang="ko-KR" altLang="en-US" sz="2000" b="1"/>
              <a:t>일 수요일</a:t>
            </a:r>
          </a:p>
          <a:p>
            <a:pPr lvl="0">
              <a:defRPr/>
            </a:pPr>
            <a:endParaRPr lang="en-US" altLang="ko-KR" sz="800" b="1"/>
          </a:p>
          <a:p>
            <a:pPr lvl="0">
              <a:defRPr/>
            </a:pPr>
            <a:r>
              <a:rPr lang="en-US" altLang="ko-KR"/>
              <a:t>1. </a:t>
            </a:r>
            <a:r>
              <a:rPr lang="ko-KR" altLang="en-US"/>
              <a:t>인공지능 모델 정확도 수정 및 과적합 해결</a:t>
            </a:r>
          </a:p>
          <a:p>
            <a:pPr lvl="0">
              <a:defRPr/>
            </a:pPr>
            <a:r>
              <a:rPr lang="ko-KR" altLang="en-US"/>
              <a:t>  </a:t>
            </a:r>
            <a:r>
              <a:rPr lang="en-US" altLang="ko-KR">
                <a:latin typeface="+mn-lt"/>
                <a:ea typeface="+mn-ea"/>
                <a:cs typeface="+mn-cs"/>
              </a:rPr>
              <a:t>=&gt;</a:t>
            </a:r>
            <a:r>
              <a:rPr lang="ko-KR" altLang="en-US">
                <a:latin typeface="+mn-lt"/>
                <a:ea typeface="+mn-ea"/>
                <a:cs typeface="+mn-cs"/>
              </a:rPr>
              <a:t>  은닉층 출력 개수 수정</a:t>
            </a:r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endParaRPr lang="en-US" altLang="ko-KR" sz="800"/>
          </a:p>
          <a:p>
            <a:pPr lvl="0">
              <a:defRPr/>
            </a:pPr>
            <a:r>
              <a:rPr lang="ko-KR" altLang="ko-KR"/>
              <a:t>2. 라즈베리파이 os설정 및 원격사용 위해 환경 설정하기</a:t>
            </a:r>
          </a:p>
          <a:p>
            <a:pPr marL="127000" marR="127000" lvl="1" indent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mn-ea"/>
              <a:buNone/>
              <a:defRPr/>
            </a:pPr>
            <a:r>
              <a:rPr lang="en-US" altLang="ko-KR"/>
              <a:t>=&gt;</a:t>
            </a:r>
            <a:r>
              <a:rPr lang="ko-KR" altLang="en-US"/>
              <a:t> </a:t>
            </a:r>
            <a:r>
              <a:rPr lang="ko-KR" altLang="ko-KR"/>
              <a:t> </a:t>
            </a:r>
            <a:r>
              <a:rPr b="0" i="0" u="none" strike="noStrike"/>
              <a:t>원격으로 설정하려했지만 초기설정때 모니터 없이는 불가능해서 </a:t>
            </a:r>
            <a:r>
              <a:rPr lang="EN-US" b="0" i="0" u="none" strike="noStrike"/>
              <a:t>hdmi</a:t>
            </a:r>
            <a:r>
              <a:rPr b="0" i="0" u="none" strike="noStrike"/>
              <a:t>선을 </a:t>
            </a:r>
            <a:r>
              <a:rPr lang="ko-KR" altLang="en-US" b="0" i="0" u="none" strike="noStrike"/>
              <a:t>동아리에서 대여하기로 함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73260" y="2262309"/>
            <a:ext cx="7729905" cy="186934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1379105" y="6280856"/>
            <a:ext cx="521297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200"/>
              <a:t>9/23</a:t>
            </a:r>
            <a:endParaRPr lang="ko-KR" altLang="en-US" sz="1200"/>
          </a:p>
        </p:txBody>
      </p:sp>
      <p:sp>
        <p:nvSpPr>
          <p:cNvPr id="3" name="TextBox 2"/>
          <p:cNvSpPr txBox="1"/>
          <p:nvPr/>
        </p:nvSpPr>
        <p:spPr>
          <a:xfrm>
            <a:off x="336884" y="222789"/>
            <a:ext cx="1364281" cy="45158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400"/>
              <a:t>주간보고</a:t>
            </a:r>
            <a:endParaRPr lang="en-US" altLang="ko-KR" sz="2400"/>
          </a:p>
        </p:txBody>
      </p:sp>
      <p:sp>
        <p:nvSpPr>
          <p:cNvPr id="2" name="TextBox 1"/>
          <p:cNvSpPr txBox="1"/>
          <p:nvPr/>
        </p:nvSpPr>
        <p:spPr>
          <a:xfrm>
            <a:off x="853467" y="1268991"/>
            <a:ext cx="10467948" cy="308202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000" b="1"/>
              <a:t>4</a:t>
            </a:r>
            <a:r>
              <a:rPr lang="ko-KR" altLang="en-US" sz="2000" b="1"/>
              <a:t>월 </a:t>
            </a:r>
            <a:r>
              <a:rPr lang="en-US" altLang="ko-KR" sz="2000" b="1"/>
              <a:t>23</a:t>
            </a:r>
            <a:r>
              <a:rPr lang="ko-KR" altLang="en-US" sz="2000" b="1"/>
              <a:t>일 토요일</a:t>
            </a:r>
          </a:p>
          <a:p>
            <a:pPr lvl="0">
              <a:defRPr/>
            </a:pPr>
            <a:endParaRPr lang="ko-KR" altLang="en-US" sz="2000" b="1"/>
          </a:p>
          <a:p>
            <a:pPr lvl="0">
              <a:defRPr/>
            </a:pPr>
            <a:r>
              <a:rPr lang="en-US" altLang="ko-KR" sz="2000">
                <a:latin typeface="+mn-lt"/>
                <a:ea typeface="+mn-ea"/>
                <a:cs typeface="+mn-cs"/>
              </a:rPr>
              <a:t>1. </a:t>
            </a:r>
            <a:r>
              <a:rPr lang="ko-KR" altLang="en-US" sz="2000">
                <a:latin typeface="+mn-lt"/>
                <a:ea typeface="+mn-ea"/>
                <a:cs typeface="+mn-cs"/>
              </a:rPr>
              <a:t>인공지능 모델 정확도 수정 및 과적합 해결</a:t>
            </a:r>
            <a:endParaRPr lang="ko-KR" altLang="en-US" sz="2000" b="1"/>
          </a:p>
          <a:p>
            <a:pPr lvl="0">
              <a:defRPr/>
            </a:pPr>
            <a:r>
              <a:rPr lang="ko-KR" altLang="en-US" sz="2000" b="1"/>
              <a:t>  </a:t>
            </a:r>
            <a:r>
              <a:rPr lang="en-US" altLang="ko-KR" sz="2000">
                <a:latin typeface="+mn-lt"/>
                <a:ea typeface="+mn-ea"/>
                <a:cs typeface="+mn-cs"/>
              </a:rPr>
              <a:t>=&gt;</a:t>
            </a:r>
            <a:r>
              <a:rPr lang="ko-KR" altLang="en-US" sz="2000">
                <a:latin typeface="+mn-lt"/>
                <a:ea typeface="+mn-ea"/>
                <a:cs typeface="+mn-cs"/>
              </a:rPr>
              <a:t> 데이터셋 이미지를 </a:t>
            </a:r>
            <a:r>
              <a:rPr lang="en-US" altLang="ko-KR" sz="2000">
                <a:latin typeface="+mn-lt"/>
                <a:ea typeface="+mn-ea"/>
                <a:cs typeface="+mn-cs"/>
              </a:rPr>
              <a:t>train </a:t>
            </a:r>
            <a:r>
              <a:rPr lang="ko-KR" altLang="en-US" sz="2000">
                <a:latin typeface="+mn-lt"/>
                <a:ea typeface="+mn-ea"/>
                <a:cs typeface="+mn-cs"/>
              </a:rPr>
              <a:t>데이터 </a:t>
            </a:r>
            <a:r>
              <a:rPr lang="en-US" altLang="ko-KR" sz="2000">
                <a:latin typeface="+mn-lt"/>
                <a:ea typeface="+mn-ea"/>
                <a:cs typeface="+mn-cs"/>
              </a:rPr>
              <a:t>350-&gt;490,</a:t>
            </a:r>
            <a:r>
              <a:rPr lang="ko-KR" altLang="en-US" sz="2000">
                <a:latin typeface="+mn-lt"/>
                <a:ea typeface="+mn-ea"/>
                <a:cs typeface="+mn-cs"/>
              </a:rPr>
              <a:t> </a:t>
            </a:r>
            <a:r>
              <a:rPr lang="en-US" altLang="ko-KR" sz="2000">
                <a:latin typeface="+mn-lt"/>
                <a:ea typeface="+mn-ea"/>
                <a:cs typeface="+mn-cs"/>
              </a:rPr>
              <a:t>validation </a:t>
            </a:r>
            <a:r>
              <a:rPr lang="ko-KR" altLang="en-US" sz="2000">
                <a:latin typeface="+mn-lt"/>
                <a:ea typeface="+mn-ea"/>
                <a:cs typeface="+mn-cs"/>
              </a:rPr>
              <a:t>데이터 </a:t>
            </a:r>
            <a:r>
              <a:rPr lang="en-US" altLang="ko-KR" sz="2000">
                <a:latin typeface="+mn-lt"/>
                <a:ea typeface="+mn-ea"/>
                <a:cs typeface="+mn-cs"/>
              </a:rPr>
              <a:t>150-&gt;210</a:t>
            </a:r>
            <a:r>
              <a:rPr lang="ko-KR" altLang="en-US" sz="2000">
                <a:latin typeface="+mn-lt"/>
                <a:ea typeface="+mn-ea"/>
                <a:cs typeface="+mn-cs"/>
              </a:rPr>
              <a:t>으로 변경</a:t>
            </a:r>
          </a:p>
          <a:p>
            <a:pPr lvl="0">
              <a:defRPr/>
            </a:pPr>
            <a:endParaRPr lang="ko-KR" altLang="en-US" sz="2000">
              <a:latin typeface="+mn-lt"/>
              <a:ea typeface="+mn-ea"/>
              <a:cs typeface="+mn-cs"/>
            </a:endParaRPr>
          </a:p>
          <a:p>
            <a:pPr lvl="0">
              <a:defRPr/>
            </a:pPr>
            <a:r>
              <a:rPr lang="en-US" altLang="ko-KR" sz="2000">
                <a:latin typeface="+mn-lt"/>
                <a:ea typeface="+mn-ea"/>
                <a:cs typeface="+mn-cs"/>
              </a:rPr>
              <a:t>2.</a:t>
            </a:r>
            <a:r>
              <a:rPr lang="ko-KR" altLang="en-US" sz="2000">
                <a:latin typeface="+mn-lt"/>
                <a:ea typeface="+mn-ea"/>
                <a:cs typeface="+mn-cs"/>
              </a:rPr>
              <a:t> 보고서 작성 </a:t>
            </a:r>
          </a:p>
          <a:p>
            <a:pPr lvl="0">
              <a:defRPr/>
            </a:pPr>
            <a:r>
              <a:rPr lang="ko-KR" altLang="en-US" sz="2000">
                <a:latin typeface="+mn-lt"/>
                <a:ea typeface="+mn-ea"/>
                <a:cs typeface="+mn-cs"/>
              </a:rPr>
              <a:t>  </a:t>
            </a:r>
            <a:r>
              <a:rPr lang="en-US" altLang="ko-KR" sz="2000"/>
              <a:t>=&gt;</a:t>
            </a:r>
            <a:r>
              <a:rPr lang="ko-KR" altLang="en-US" sz="2000"/>
              <a:t> 중간 보고서 작성 및 피피티 작성</a:t>
            </a:r>
          </a:p>
          <a:p>
            <a:pPr lvl="0">
              <a:defRPr/>
            </a:pPr>
            <a:r>
              <a:rPr lang="ko-KR" altLang="en-US" sz="2000">
                <a:latin typeface="+mn-lt"/>
                <a:ea typeface="+mn-ea"/>
                <a:cs typeface="+mn-cs"/>
              </a:rPr>
              <a:t> </a:t>
            </a:r>
          </a:p>
          <a:p>
            <a:pPr lvl="0">
              <a:defRPr/>
            </a:pPr>
            <a:endParaRPr lang="ko-KR" altLang="en-US" sz="2000" b="1"/>
          </a:p>
          <a:p>
            <a:pPr lvl="0">
              <a:defRPr/>
            </a:pPr>
            <a:endParaRPr lang="en-US" altLang="ko-KR" sz="800" b="1"/>
          </a:p>
          <a:p>
            <a:pPr marL="3657600" lvl="8" indent="0">
              <a:buNone/>
              <a:defRPr/>
            </a:pPr>
            <a:endParaRPr lang="en-US" altLang="ko-KR" sz="800" b="1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1379105" y="6280856"/>
            <a:ext cx="521297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200"/>
              <a:t>9/23</a:t>
            </a:r>
            <a:endParaRPr lang="ko-KR" altLang="en-US" sz="1200"/>
          </a:p>
        </p:txBody>
      </p:sp>
      <p:sp>
        <p:nvSpPr>
          <p:cNvPr id="3" name="TextBox 2"/>
          <p:cNvSpPr txBox="1"/>
          <p:nvPr/>
        </p:nvSpPr>
        <p:spPr>
          <a:xfrm>
            <a:off x="336884" y="222789"/>
            <a:ext cx="1364281" cy="45158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400"/>
              <a:t>주간보고</a:t>
            </a:r>
            <a:endParaRPr lang="en-US" altLang="ko-KR" sz="2400"/>
          </a:p>
        </p:txBody>
      </p:sp>
      <p:sp>
        <p:nvSpPr>
          <p:cNvPr id="2" name="TextBox 1"/>
          <p:cNvSpPr txBox="1"/>
          <p:nvPr/>
        </p:nvSpPr>
        <p:spPr>
          <a:xfrm>
            <a:off x="853467" y="1268991"/>
            <a:ext cx="11277573" cy="29010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000" b="1"/>
              <a:t>4</a:t>
            </a:r>
            <a:r>
              <a:rPr lang="ko-KR" altLang="en-US" sz="2000" b="1"/>
              <a:t>월 </a:t>
            </a:r>
            <a:r>
              <a:rPr lang="en-US" altLang="ko-KR" sz="2000" b="1"/>
              <a:t>24</a:t>
            </a:r>
            <a:r>
              <a:rPr lang="ko-KR" altLang="en-US" sz="2000" b="1"/>
              <a:t>일 일요일</a:t>
            </a:r>
          </a:p>
          <a:p>
            <a:pPr lvl="0">
              <a:defRPr/>
            </a:pPr>
            <a:endParaRPr lang="ko-KR" altLang="en-US" sz="2000" b="1"/>
          </a:p>
          <a:p>
            <a:pPr lvl="0">
              <a:defRPr/>
            </a:pPr>
            <a:r>
              <a:rPr lang="en-US" altLang="ko-KR" sz="2000"/>
              <a:t>1.</a:t>
            </a:r>
            <a:r>
              <a:rPr lang="ko-KR" altLang="en-US" sz="2000"/>
              <a:t> 인공지능 모델 정확도 수정 및 과적합 해결</a:t>
            </a:r>
          </a:p>
          <a:p>
            <a:pPr lvl="0">
              <a:defRPr/>
            </a:pPr>
            <a:r>
              <a:rPr lang="ko-KR" altLang="en-US" sz="2000" b="1"/>
              <a:t>  </a:t>
            </a:r>
            <a:r>
              <a:rPr lang="en-US" altLang="ko-KR" sz="2000">
                <a:latin typeface="+mn-lt"/>
                <a:ea typeface="+mn-ea"/>
                <a:cs typeface="+mn-cs"/>
              </a:rPr>
              <a:t>=&gt;</a:t>
            </a:r>
            <a:r>
              <a:rPr lang="ko-KR" altLang="en-US" sz="2000">
                <a:latin typeface="+mn-lt"/>
                <a:ea typeface="+mn-ea"/>
                <a:cs typeface="+mn-cs"/>
              </a:rPr>
              <a:t>  첫번째 합성곱 레이어 필터수 </a:t>
            </a:r>
            <a:r>
              <a:rPr lang="en-US" altLang="ko-KR" sz="2000">
                <a:latin typeface="+mn-lt"/>
                <a:ea typeface="+mn-ea"/>
                <a:cs typeface="+mn-cs"/>
              </a:rPr>
              <a:t>16-&gt;32,</a:t>
            </a:r>
            <a:r>
              <a:rPr lang="ko-KR" altLang="en-US" sz="2000">
                <a:latin typeface="+mn-lt"/>
                <a:ea typeface="+mn-ea"/>
                <a:cs typeface="+mn-cs"/>
              </a:rPr>
              <a:t> </a:t>
            </a:r>
            <a:r>
              <a:rPr lang="en-US" altLang="ko-KR" sz="2000">
                <a:latin typeface="+mn-lt"/>
                <a:ea typeface="+mn-ea"/>
                <a:cs typeface="+mn-cs"/>
              </a:rPr>
              <a:t>1</a:t>
            </a:r>
            <a:r>
              <a:rPr lang="ko-KR" altLang="en-US" sz="2000">
                <a:latin typeface="+mn-lt"/>
                <a:ea typeface="+mn-ea"/>
                <a:cs typeface="+mn-cs"/>
              </a:rPr>
              <a:t>번에서 </a:t>
            </a:r>
            <a:r>
              <a:rPr lang="en-US" altLang="ko-KR" sz="2000">
                <a:latin typeface="+mn-lt"/>
                <a:ea typeface="+mn-ea"/>
                <a:cs typeface="+mn-cs"/>
              </a:rPr>
              <a:t>2</a:t>
            </a:r>
            <a:r>
              <a:rPr lang="ko-KR" altLang="en-US" sz="2000">
                <a:latin typeface="+mn-lt"/>
                <a:ea typeface="+mn-ea"/>
                <a:cs typeface="+mn-cs"/>
              </a:rPr>
              <a:t>번 진행으로 변경 </a:t>
            </a:r>
          </a:p>
          <a:p>
            <a:pPr lvl="0">
              <a:defRPr/>
            </a:pPr>
            <a:r>
              <a:rPr lang="ko-KR" altLang="en-US" sz="2000">
                <a:latin typeface="+mn-lt"/>
                <a:ea typeface="+mn-ea"/>
                <a:cs typeface="+mn-cs"/>
              </a:rPr>
              <a:t>  </a:t>
            </a:r>
            <a:r>
              <a:rPr lang="en-US" altLang="ko-KR" sz="2000">
                <a:latin typeface="+mn-lt"/>
                <a:ea typeface="+mn-ea"/>
                <a:cs typeface="+mn-cs"/>
              </a:rPr>
              <a:t>=&gt;</a:t>
            </a:r>
            <a:r>
              <a:rPr lang="ko-KR" altLang="en-US" sz="2000">
                <a:latin typeface="+mn-lt"/>
                <a:ea typeface="+mn-ea"/>
                <a:cs typeface="+mn-cs"/>
              </a:rPr>
              <a:t>  </a:t>
            </a:r>
            <a:r>
              <a:rPr lang="en-US" altLang="ko-KR" sz="2000">
                <a:latin typeface="+mn-lt"/>
                <a:ea typeface="+mn-ea"/>
                <a:cs typeface="+mn-cs"/>
              </a:rPr>
              <a:t>model.fit</a:t>
            </a:r>
            <a:r>
              <a:rPr lang="ko-KR" altLang="en-US" sz="2000">
                <a:latin typeface="+mn-lt"/>
                <a:ea typeface="+mn-ea"/>
                <a:cs typeface="+mn-cs"/>
              </a:rPr>
              <a:t>의 </a:t>
            </a:r>
            <a:r>
              <a:rPr lang="en-US" altLang="ko-KR" sz="2000">
                <a:latin typeface="+mn-lt"/>
                <a:ea typeface="+mn-ea"/>
                <a:cs typeface="+mn-cs"/>
              </a:rPr>
              <a:t>epoch</a:t>
            </a:r>
            <a:r>
              <a:rPr lang="ko-KR" altLang="en-US" sz="2000">
                <a:latin typeface="+mn-lt"/>
                <a:ea typeface="+mn-ea"/>
                <a:cs typeface="+mn-cs"/>
              </a:rPr>
              <a:t> </a:t>
            </a:r>
            <a:r>
              <a:rPr lang="en-US" altLang="ko-KR" sz="2000">
                <a:latin typeface="+mn-lt"/>
                <a:ea typeface="+mn-ea"/>
                <a:cs typeface="+mn-cs"/>
              </a:rPr>
              <a:t>10-&gt;30</a:t>
            </a:r>
            <a:r>
              <a:rPr lang="ko-KR" altLang="en-US" sz="2000">
                <a:latin typeface="+mn-lt"/>
                <a:ea typeface="+mn-ea"/>
                <a:cs typeface="+mn-cs"/>
              </a:rPr>
              <a:t>으로 변경</a:t>
            </a:r>
            <a:r>
              <a:rPr lang="en-US" altLang="ko-KR" sz="2000">
                <a:latin typeface="+mn-lt"/>
                <a:ea typeface="+mn-ea"/>
                <a:cs typeface="+mn-cs"/>
              </a:rPr>
              <a:t>,</a:t>
            </a:r>
            <a:r>
              <a:rPr lang="ko-KR" altLang="en-US" sz="2000">
                <a:latin typeface="+mn-lt"/>
                <a:ea typeface="+mn-ea"/>
                <a:cs typeface="+mn-cs"/>
              </a:rPr>
              <a:t> </a:t>
            </a:r>
            <a:r>
              <a:rPr lang="en-US" altLang="ko-KR" sz="2000">
                <a:latin typeface="+mn-lt"/>
                <a:ea typeface="+mn-ea"/>
                <a:cs typeface="+mn-cs"/>
              </a:rPr>
              <a:t>batch size 256</a:t>
            </a:r>
            <a:r>
              <a:rPr lang="ko-KR" altLang="en-US" sz="2000">
                <a:latin typeface="+mn-lt"/>
                <a:ea typeface="+mn-ea"/>
                <a:cs typeface="+mn-cs"/>
              </a:rPr>
              <a:t>을 추가함</a:t>
            </a:r>
          </a:p>
          <a:p>
            <a:pPr lvl="0">
              <a:defRPr/>
            </a:pPr>
            <a:r>
              <a:rPr lang="ko-KR" altLang="en-US" sz="2000">
                <a:latin typeface="+mn-lt"/>
                <a:ea typeface="+mn-ea"/>
                <a:cs typeface="+mn-cs"/>
              </a:rPr>
              <a:t>  </a:t>
            </a:r>
            <a:r>
              <a:rPr lang="en-US" altLang="ko-KR" sz="2000">
                <a:latin typeface="+mn-lt"/>
                <a:ea typeface="+mn-ea"/>
                <a:cs typeface="+mn-cs"/>
              </a:rPr>
              <a:t>=&gt;</a:t>
            </a:r>
            <a:r>
              <a:rPr lang="ko-KR" altLang="en-US" sz="2000">
                <a:latin typeface="+mn-lt"/>
                <a:ea typeface="+mn-ea"/>
                <a:cs typeface="+mn-cs"/>
              </a:rPr>
              <a:t>  외장하드 연결해서 모델학습 시도했으나 컴퓨터 성능 문제로 제대로 학습이 잘 안되고 있음</a:t>
            </a:r>
          </a:p>
          <a:p>
            <a:pPr lvl="0">
              <a:defRPr/>
            </a:pPr>
            <a:endParaRPr lang="ko-KR" altLang="en-US" sz="2000" b="1"/>
          </a:p>
          <a:p>
            <a:pPr lvl="0">
              <a:defRPr/>
            </a:pPr>
            <a:endParaRPr lang="en-US" altLang="ko-KR" sz="800" b="1"/>
          </a:p>
          <a:p>
            <a:pPr lvl="0">
              <a:defRPr/>
            </a:pPr>
            <a:r>
              <a:rPr lang="ko-KR" altLang="ko-KR">
                <a:latin typeface="+mn-lt"/>
                <a:ea typeface="+mn-ea"/>
                <a:cs typeface="+mn-cs"/>
              </a:rPr>
              <a:t>2. 라즈베리파이 os설정 및 원격사용 위해 환경 설정하기</a:t>
            </a:r>
          </a:p>
          <a:p>
            <a:pPr lvl="0">
              <a:defRPr/>
            </a:pPr>
            <a:r>
              <a:rPr lang="ko-KR" altLang="en-US">
                <a:latin typeface="+mn-lt"/>
                <a:ea typeface="+mn-ea"/>
                <a:cs typeface="+mn-cs"/>
              </a:rPr>
              <a:t>  </a:t>
            </a:r>
            <a:r>
              <a:rPr lang="en-US" altLang="ko-KR">
                <a:latin typeface="+mn-lt"/>
                <a:ea typeface="+mn-ea"/>
                <a:cs typeface="+mn-cs"/>
              </a:rPr>
              <a:t>=&gt;</a:t>
            </a:r>
            <a:r>
              <a:rPr lang="ko-KR" altLang="en-US">
                <a:latin typeface="+mn-lt"/>
                <a:ea typeface="+mn-ea"/>
                <a:cs typeface="+mn-cs"/>
              </a:rPr>
              <a:t> </a:t>
            </a:r>
            <a:r>
              <a:rPr lang="ko-KR" altLang="ko-KR">
                <a:latin typeface="+mn-lt"/>
                <a:ea typeface="+mn-ea"/>
                <a:cs typeface="+mn-cs"/>
              </a:rPr>
              <a:t> 파이썬 3.7로 타겟설치했지만 3.9로만 실행되서 텐서플로우 설치가 안됨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1379105" y="6280856"/>
            <a:ext cx="521297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200"/>
              <a:t>2/23</a:t>
            </a:r>
            <a:endParaRPr lang="ko-KR" altLang="en-US" sz="1200"/>
          </a:p>
        </p:txBody>
      </p:sp>
      <p:sp>
        <p:nvSpPr>
          <p:cNvPr id="10" name="TextBox 9"/>
          <p:cNvSpPr txBox="1"/>
          <p:nvPr/>
        </p:nvSpPr>
        <p:spPr>
          <a:xfrm>
            <a:off x="1479884" y="520571"/>
            <a:ext cx="4936156" cy="606882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200" b="1"/>
              <a:t>[</a:t>
            </a:r>
            <a:r>
              <a:rPr lang="ko-KR" altLang="en-US" sz="3200" b="1"/>
              <a:t>목차</a:t>
            </a:r>
            <a:r>
              <a:rPr lang="en-US" altLang="ko-KR" sz="3200" b="1"/>
              <a:t>]</a:t>
            </a:r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r>
              <a:rPr lang="en-US" altLang="ko-KR"/>
              <a:t>0.CNN</a:t>
            </a:r>
            <a:r>
              <a:rPr lang="ko-KR" altLang="en-US"/>
              <a:t> </a:t>
            </a:r>
            <a:r>
              <a:rPr lang="en-US" altLang="ko-KR"/>
              <a:t>detection cam </a:t>
            </a:r>
            <a:r>
              <a:rPr lang="ko-KR" altLang="en-US"/>
              <a:t>진행상황</a:t>
            </a:r>
          </a:p>
          <a:p>
            <a:pPr lvl="0">
              <a:defRPr/>
            </a:pPr>
            <a:endParaRPr lang="en-US" altLang="ko-KR"/>
          </a:p>
          <a:p>
            <a:pPr marL="342900" indent="-342900">
              <a:buAutoNum type="arabicPeriod"/>
              <a:defRPr/>
            </a:pPr>
            <a:r>
              <a:rPr lang="ko-KR" altLang="en-US"/>
              <a:t>서론</a:t>
            </a:r>
          </a:p>
          <a:p>
            <a:pPr marL="800100" lvl="1" indent="-342900">
              <a:buAutoNum type="arabicPeriod"/>
              <a:defRPr/>
            </a:pPr>
            <a:r>
              <a:rPr lang="ko-KR" altLang="en-US"/>
              <a:t>조원소개</a:t>
            </a:r>
          </a:p>
          <a:p>
            <a:pPr marL="800100" lvl="1" indent="-342900">
              <a:buAutoNum type="arabicPeriod"/>
              <a:defRPr/>
            </a:pPr>
            <a:r>
              <a:rPr lang="en-US" altLang="ko-KR"/>
              <a:t>CNN detection cam </a:t>
            </a:r>
            <a:r>
              <a:rPr lang="ko-KR" altLang="en-US"/>
              <a:t>개발동기 및 목적</a:t>
            </a:r>
          </a:p>
          <a:p>
            <a:pPr marL="800100" lvl="1" indent="-342900">
              <a:buAutoNum type="arabicPeriod"/>
              <a:defRPr/>
            </a:pPr>
            <a:r>
              <a:rPr lang="ko-KR" altLang="en-US"/>
              <a:t>국내</a:t>
            </a:r>
            <a:r>
              <a:rPr lang="en-US" altLang="ko-KR"/>
              <a:t>, </a:t>
            </a:r>
            <a:r>
              <a:rPr lang="ko-KR" altLang="en-US"/>
              <a:t>국외 연구 현황</a:t>
            </a:r>
          </a:p>
          <a:p>
            <a:pPr marL="800100" lvl="1" indent="-342900">
              <a:buAutoNum type="arabicPeriod"/>
              <a:defRPr/>
            </a:pPr>
            <a:r>
              <a:rPr lang="ko-KR" altLang="en-US"/>
              <a:t>문제점</a:t>
            </a:r>
            <a:r>
              <a:rPr lang="en-US" altLang="ko-KR"/>
              <a:t>,</a:t>
            </a:r>
            <a:r>
              <a:rPr lang="ko-KR" altLang="en-US"/>
              <a:t> 해결방안</a:t>
            </a:r>
          </a:p>
          <a:p>
            <a:pPr marL="342900" indent="-342900">
              <a:buAutoNum type="arabicPeriod"/>
              <a:defRPr/>
            </a:pPr>
            <a:r>
              <a:rPr lang="ko-KR" altLang="en-US"/>
              <a:t>본론 </a:t>
            </a:r>
          </a:p>
          <a:p>
            <a:pPr marL="800100" lvl="1" indent="-342900">
              <a:buAutoNum type="arabicPeriod"/>
              <a:defRPr/>
            </a:pPr>
            <a:r>
              <a:rPr lang="en-US" altLang="ko-KR"/>
              <a:t>CNN detection cam </a:t>
            </a:r>
            <a:r>
              <a:rPr lang="ko-KR" altLang="en-US"/>
              <a:t>구현환경</a:t>
            </a:r>
          </a:p>
          <a:p>
            <a:pPr marL="800100" lvl="1" indent="-342900">
              <a:buAutoNum type="arabicPeriod"/>
              <a:defRPr/>
            </a:pPr>
            <a:r>
              <a:rPr lang="en-US" altLang="ko-KR"/>
              <a:t>CNN detection cam </a:t>
            </a:r>
            <a:r>
              <a:rPr lang="ko-KR" altLang="en-US"/>
              <a:t>전체 시스템 구성도</a:t>
            </a:r>
          </a:p>
          <a:p>
            <a:pPr marL="800100" lvl="1" indent="-342900">
              <a:buAutoNum type="arabicPeriod"/>
              <a:defRPr/>
            </a:pPr>
            <a:r>
              <a:rPr lang="en-US" altLang="ko-KR"/>
              <a:t>CNN detection cam </a:t>
            </a:r>
            <a:r>
              <a:rPr lang="ko-KR" altLang="en-US"/>
              <a:t>구현내용</a:t>
            </a:r>
          </a:p>
          <a:p>
            <a:pPr marL="342900" indent="-342900">
              <a:buAutoNum type="arabicPeriod"/>
              <a:defRPr/>
            </a:pPr>
            <a:r>
              <a:rPr lang="ko-KR" altLang="en-US"/>
              <a:t>결론 및 향후 연구계획</a:t>
            </a:r>
          </a:p>
          <a:p>
            <a:pPr marL="800100" lvl="1" indent="-342900">
              <a:buAutoNum type="arabicPeriod"/>
              <a:defRPr/>
            </a:pPr>
            <a:r>
              <a:rPr lang="ko-KR" altLang="en-US"/>
              <a:t>결론 </a:t>
            </a:r>
          </a:p>
          <a:p>
            <a:pPr marL="800100" lvl="1" indent="-342900">
              <a:buAutoNum type="arabicPeriod"/>
              <a:defRPr/>
            </a:pPr>
            <a:r>
              <a:rPr lang="ko-KR" altLang="en-US"/>
              <a:t>향후연구계획</a:t>
            </a:r>
            <a:endParaRPr lang="en-US" altLang="ko-KR"/>
          </a:p>
          <a:p>
            <a:pPr marL="800100" lvl="1" indent="-342900">
              <a:buAutoNum type="arabicPeriod"/>
              <a:defRPr/>
            </a:pPr>
            <a:r>
              <a:rPr lang="ko-KR" altLang="en-US"/>
              <a:t>관련 기업 취업분야</a:t>
            </a:r>
          </a:p>
          <a:p>
            <a:pPr marL="800100" lvl="1" indent="-342900">
              <a:buAutoNum type="arabicPeriod"/>
              <a:defRPr/>
            </a:pPr>
            <a:r>
              <a:rPr lang="ko-KR" altLang="en-US"/>
              <a:t>참고서적</a:t>
            </a:r>
          </a:p>
          <a:p>
            <a:pPr marL="914400" lvl="2" indent="0">
              <a:buNone/>
              <a:defRPr/>
            </a:pPr>
            <a:r>
              <a:rPr lang="en-US" altLang="ko-KR"/>
              <a:t>-</a:t>
            </a:r>
            <a:r>
              <a:rPr lang="ko-KR" altLang="en-US"/>
              <a:t>관련 사이트</a:t>
            </a:r>
            <a:r>
              <a:rPr lang="en-US" altLang="ko-KR"/>
              <a:t>,</a:t>
            </a:r>
            <a:r>
              <a:rPr lang="ko-KR" altLang="en-US"/>
              <a:t> 책</a:t>
            </a:r>
          </a:p>
          <a:p>
            <a:pPr marL="914400" lvl="2" indent="0">
              <a:buNone/>
              <a:defRPr/>
            </a:pPr>
            <a:r>
              <a:rPr lang="en-US" altLang="ko-KR"/>
              <a:t>-</a:t>
            </a:r>
            <a:r>
              <a:rPr lang="ko-KR" altLang="en-US"/>
              <a:t>책 대여 목록</a:t>
            </a:r>
          </a:p>
          <a:p>
            <a:pPr marL="457200" lvl="1" indent="0">
              <a:buNone/>
              <a:defRPr/>
            </a:pPr>
            <a:r>
              <a:rPr lang="ko-KR" altLang="en-US" sz="1800"/>
              <a:t>	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1379105" y="6280856"/>
            <a:ext cx="614271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200"/>
              <a:t>20/23</a:t>
            </a:r>
            <a:endParaRPr lang="ko-KR" altLang="en-US" sz="1200"/>
          </a:p>
        </p:txBody>
      </p:sp>
      <p:sp>
        <p:nvSpPr>
          <p:cNvPr id="3" name="TextBox 2"/>
          <p:cNvSpPr txBox="1"/>
          <p:nvPr/>
        </p:nvSpPr>
        <p:spPr>
          <a:xfrm>
            <a:off x="336884" y="222789"/>
            <a:ext cx="2270173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400" b="1"/>
              <a:t>결론</a:t>
            </a:r>
            <a:r>
              <a:rPr lang="en-US" altLang="ko-KR"/>
              <a:t> </a:t>
            </a:r>
            <a:r>
              <a:rPr lang="en-US" altLang="ko-KR" sz="2400"/>
              <a:t>– </a:t>
            </a:r>
            <a:r>
              <a:rPr lang="ko-KR" altLang="en-US" sz="2400"/>
              <a:t>참고 서적</a:t>
            </a:r>
            <a:endParaRPr lang="en-US" altLang="ko-KR" sz="2400"/>
          </a:p>
        </p:txBody>
      </p:sp>
      <p:sp>
        <p:nvSpPr>
          <p:cNvPr id="4" name="TextBox 3"/>
          <p:cNvSpPr txBox="1"/>
          <p:nvPr/>
        </p:nvSpPr>
        <p:spPr>
          <a:xfrm>
            <a:off x="711105" y="1186547"/>
            <a:ext cx="11480895" cy="4999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400"/>
              <a:t>비전공자를 위한 책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400"/>
              <a:t>Do it! </a:t>
            </a:r>
            <a:r>
              <a:rPr lang="ko-KR" altLang="en-US" sz="1400"/>
              <a:t>점프 투 파이썬 이미 </a:t>
            </a:r>
            <a:r>
              <a:rPr lang="en-US" altLang="ko-KR" sz="1400"/>
              <a:t>200</a:t>
            </a:r>
            <a:r>
              <a:rPr lang="ko-KR" altLang="en-US" sz="1400"/>
              <a:t>만명이 이 책으로 프로그래밍을 시작했다</a:t>
            </a:r>
            <a:r>
              <a:rPr lang="en-US" altLang="ko-KR" sz="1400"/>
              <a:t>! | </a:t>
            </a:r>
            <a:r>
              <a:rPr lang="ko-KR" altLang="en-US" sz="1400"/>
              <a:t>중학생도</a:t>
            </a:r>
            <a:r>
              <a:rPr lang="en-US" altLang="ko-KR" sz="1400"/>
              <a:t>, </a:t>
            </a:r>
            <a:r>
              <a:rPr lang="ko-KR" altLang="en-US" sz="1400"/>
              <a:t>문과생도 쉽게 배운다</a:t>
            </a:r>
            <a:r>
              <a:rPr lang="en-US" altLang="ko-KR" sz="1400"/>
              <a:t>!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400"/>
              <a:t> (</a:t>
            </a:r>
            <a:r>
              <a:rPr lang="ko-KR" altLang="en-US" sz="1400"/>
              <a:t>박응용 지음 </a:t>
            </a:r>
            <a:r>
              <a:rPr lang="en-US" altLang="ko-KR" sz="1400"/>
              <a:t>| </a:t>
            </a:r>
            <a:r>
              <a:rPr lang="ko-KR" altLang="en-US" sz="1400"/>
              <a:t>이지스퍼블리싱 </a:t>
            </a:r>
            <a:r>
              <a:rPr lang="en-US" altLang="ko-KR" sz="1400"/>
              <a:t>| 2019</a:t>
            </a:r>
            <a:r>
              <a:rPr lang="ko-KR" altLang="en-US" sz="1400"/>
              <a:t>년 </a:t>
            </a:r>
            <a:r>
              <a:rPr lang="en-US" altLang="ko-KR" sz="1400"/>
              <a:t>06</a:t>
            </a:r>
            <a:r>
              <a:rPr lang="ko-KR" altLang="en-US" sz="1400"/>
              <a:t>월 </a:t>
            </a:r>
            <a:r>
              <a:rPr lang="en-US" altLang="ko-KR" sz="1400"/>
              <a:t>20</a:t>
            </a:r>
            <a:r>
              <a:rPr lang="ko-KR" altLang="en-US" sz="1400"/>
              <a:t>일 출간</a:t>
            </a:r>
            <a:r>
              <a:rPr lang="en-US" altLang="ko-KR" sz="1400"/>
              <a:t>)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200">
                <a:hlinkClick r:id="rId2"/>
              </a:rPr>
              <a:t>http://www.kyobobook.co.kr/product/detailViewKor.laf?mallGb=KOR&amp;ejkGb=KOR&amp;barcode=9791163030911</a:t>
            </a:r>
            <a:endParaRPr lang="en-US" altLang="ko-KR" sz="1200"/>
          </a:p>
          <a:p>
            <a:pPr>
              <a:lnSpc>
                <a:spcPct val="150000"/>
              </a:lnSpc>
              <a:defRPr/>
            </a:pPr>
            <a:endParaRPr lang="en-US" altLang="ko-KR" sz="1400"/>
          </a:p>
          <a:p>
            <a:pPr>
              <a:lnSpc>
                <a:spcPct val="150000"/>
              </a:lnSpc>
              <a:defRPr/>
            </a:pPr>
            <a:r>
              <a:rPr lang="ko-KR" altLang="en-US" sz="1400"/>
              <a:t>전공자를 위한 책 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1400"/>
              <a:t>파이썬 머신러닝 완벽 가이드 </a:t>
            </a:r>
            <a:r>
              <a:rPr lang="en-US" altLang="ko-KR" sz="1400"/>
              <a:t>: </a:t>
            </a:r>
            <a:r>
              <a:rPr lang="ko-KR" altLang="en-US" sz="1400"/>
              <a:t>다양한 캐글 예제와 함께 기초 알고리즘부터 최신 기법까지 배우는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1400"/>
              <a:t> </a:t>
            </a:r>
            <a:r>
              <a:rPr lang="en-US" altLang="ko-KR" sz="1400"/>
              <a:t>(</a:t>
            </a:r>
            <a:r>
              <a:rPr lang="ko-KR" altLang="en-US" sz="1400"/>
              <a:t>권철민 </a:t>
            </a:r>
            <a:r>
              <a:rPr lang="en-US" altLang="ko-KR" sz="1400"/>
              <a:t>| </a:t>
            </a:r>
            <a:r>
              <a:rPr lang="ko-KR" altLang="en-US" sz="1400"/>
              <a:t>위키북스 </a:t>
            </a:r>
            <a:r>
              <a:rPr lang="en-US" altLang="ko-KR" sz="1400"/>
              <a:t>| 2019</a:t>
            </a:r>
            <a:r>
              <a:rPr lang="ko-KR" altLang="en-US" sz="1400"/>
              <a:t>년 </a:t>
            </a:r>
            <a:r>
              <a:rPr lang="en-US" altLang="ko-KR" sz="1400"/>
              <a:t>02</a:t>
            </a:r>
            <a:r>
              <a:rPr lang="ko-KR" altLang="en-US" sz="1400"/>
              <a:t>월 </a:t>
            </a:r>
            <a:r>
              <a:rPr lang="en-US" altLang="ko-KR" sz="1400"/>
              <a:t>28</a:t>
            </a:r>
            <a:r>
              <a:rPr lang="ko-KR" altLang="en-US" sz="1400"/>
              <a:t>일 </a:t>
            </a:r>
            <a:r>
              <a:rPr lang="en-US" altLang="ko-KR" sz="1400"/>
              <a:t>)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200">
                <a:hlinkClick r:id="rId3"/>
              </a:rPr>
              <a:t>https://www.aladin.co.kr/shop/wproduct.aspx?ItemId=183898040</a:t>
            </a:r>
            <a:endParaRPr lang="en-US" altLang="ko-KR" sz="1200"/>
          </a:p>
          <a:p>
            <a:pPr>
              <a:lnSpc>
                <a:spcPct val="150000"/>
              </a:lnSpc>
              <a:defRPr/>
            </a:pPr>
            <a:endParaRPr lang="en-US" altLang="ko-KR" sz="1400"/>
          </a:p>
          <a:p>
            <a:pPr>
              <a:lnSpc>
                <a:spcPct val="150000"/>
              </a:lnSpc>
              <a:defRPr/>
            </a:pPr>
            <a:r>
              <a:rPr lang="en-US" altLang="ko-KR" sz="1400"/>
              <a:t>OpenCV</a:t>
            </a:r>
            <a:r>
              <a:rPr lang="ko-KR" altLang="en-US" sz="1400"/>
              <a:t>로 배우는 영상 처리 및 응용  </a:t>
            </a:r>
            <a:r>
              <a:rPr lang="en-US" altLang="ko-KR" sz="1400"/>
              <a:t>(</a:t>
            </a:r>
            <a:r>
              <a:rPr lang="ko-KR" altLang="en-US" sz="1400"/>
              <a:t>정성환 </a:t>
            </a:r>
            <a:r>
              <a:rPr lang="en-US" altLang="ko-KR" sz="1400"/>
              <a:t>, </a:t>
            </a:r>
            <a:r>
              <a:rPr lang="ko-KR" altLang="en-US" sz="1400"/>
              <a:t>배종욱 지음 </a:t>
            </a:r>
            <a:r>
              <a:rPr lang="en-US" altLang="ko-KR" sz="1400"/>
              <a:t>| </a:t>
            </a:r>
            <a:r>
              <a:rPr lang="ko-KR" altLang="en-US" sz="1400"/>
              <a:t>생능출판 </a:t>
            </a:r>
            <a:r>
              <a:rPr lang="en-US" altLang="ko-KR" sz="1400"/>
              <a:t>| 2017</a:t>
            </a:r>
            <a:r>
              <a:rPr lang="ko-KR" altLang="en-US" sz="1400"/>
              <a:t>년 </a:t>
            </a:r>
            <a:r>
              <a:rPr lang="en-US" altLang="ko-KR" sz="1400"/>
              <a:t>03</a:t>
            </a:r>
            <a:r>
              <a:rPr lang="ko-KR" altLang="en-US" sz="1400"/>
              <a:t>월 </a:t>
            </a:r>
            <a:r>
              <a:rPr lang="en-US" altLang="ko-KR" sz="1400"/>
              <a:t>03</a:t>
            </a:r>
            <a:r>
              <a:rPr lang="ko-KR" altLang="en-US" sz="1400"/>
              <a:t>일 출간</a:t>
            </a:r>
            <a:r>
              <a:rPr lang="en-US" altLang="ko-KR" sz="1400"/>
              <a:t>)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200">
                <a:hlinkClick r:id="rId4"/>
              </a:rPr>
              <a:t>http://www.kyobobook.co.kr/product/detailViewKor.laf?ejkGb=KOR&amp;mallGb=KOR&amp;barcode=9788970508948&amp;orderClick=LAG&amp;Kc</a:t>
            </a:r>
            <a:r>
              <a:rPr lang="en-US" altLang="ko-KR" sz="1200"/>
              <a:t>=</a:t>
            </a:r>
          </a:p>
          <a:p>
            <a:pPr>
              <a:lnSpc>
                <a:spcPct val="150000"/>
              </a:lnSpc>
              <a:defRPr/>
            </a:pPr>
            <a:endParaRPr lang="en-US" altLang="ko-KR" sz="1400"/>
          </a:p>
          <a:p>
            <a:pPr>
              <a:lnSpc>
                <a:spcPct val="150000"/>
              </a:lnSpc>
              <a:defRPr/>
            </a:pPr>
            <a:r>
              <a:rPr lang="ko-KR" altLang="en-US" sz="1400"/>
              <a:t>데이터 과학 기반의 파이썬 빅데이터 분석 </a:t>
            </a:r>
            <a:r>
              <a:rPr lang="en-US" altLang="ko-KR" sz="1400"/>
              <a:t>(</a:t>
            </a:r>
            <a:r>
              <a:rPr lang="ko-KR" altLang="en-US" sz="1400"/>
              <a:t>이지영 지음 </a:t>
            </a:r>
            <a:r>
              <a:rPr lang="en-US" altLang="ko-KR" sz="1400"/>
              <a:t>| </a:t>
            </a:r>
            <a:r>
              <a:rPr lang="ko-KR" altLang="en-US" sz="1400"/>
              <a:t>한빛아카데미 </a:t>
            </a:r>
            <a:r>
              <a:rPr lang="en-US" altLang="ko-KR" sz="1400"/>
              <a:t>| 2020</a:t>
            </a:r>
            <a:r>
              <a:rPr lang="ko-KR" altLang="en-US" sz="1400"/>
              <a:t>년 </a:t>
            </a:r>
            <a:r>
              <a:rPr lang="en-US" altLang="ko-KR" sz="1400"/>
              <a:t>12</a:t>
            </a:r>
            <a:r>
              <a:rPr lang="ko-KR" altLang="en-US" sz="1400"/>
              <a:t>월 </a:t>
            </a:r>
            <a:r>
              <a:rPr lang="en-US" altLang="ko-KR" sz="1400"/>
              <a:t>30</a:t>
            </a:r>
            <a:r>
              <a:rPr lang="ko-KR" altLang="en-US" sz="1400"/>
              <a:t>일 출간</a:t>
            </a:r>
            <a:r>
              <a:rPr lang="en-US" altLang="ko-KR" sz="1400"/>
              <a:t>)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200">
                <a:hlinkClick r:id="rId5"/>
              </a:rPr>
              <a:t>http://www.kyobobook.co.kr/product/detailViewKor.laf?ejkGb=KOR&amp;mallGb=KOR&amp;barcode=9791156645078&amp;orderClick=LAG&amp;Kc=</a:t>
            </a:r>
            <a:endParaRPr lang="en-US" altLang="ko-KR" sz="1200"/>
          </a:p>
          <a:p>
            <a:pPr>
              <a:lnSpc>
                <a:spcPct val="150000"/>
              </a:lnSpc>
              <a:defRPr/>
            </a:pPr>
            <a:endParaRPr lang="en-US" altLang="ko-KR" sz="12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1379105" y="6280856"/>
            <a:ext cx="614271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200"/>
              <a:t>21/23</a:t>
            </a:r>
            <a:endParaRPr lang="ko-KR" altLang="en-US" sz="1200"/>
          </a:p>
        </p:txBody>
      </p:sp>
      <p:sp>
        <p:nvSpPr>
          <p:cNvPr id="3" name="TextBox 2"/>
          <p:cNvSpPr txBox="1"/>
          <p:nvPr/>
        </p:nvSpPr>
        <p:spPr>
          <a:xfrm>
            <a:off x="336884" y="222789"/>
            <a:ext cx="2558714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400" b="1"/>
              <a:t>결론</a:t>
            </a:r>
            <a:r>
              <a:rPr lang="en-US" altLang="ko-KR"/>
              <a:t> </a:t>
            </a:r>
            <a:r>
              <a:rPr lang="en-US" altLang="ko-KR" sz="2400"/>
              <a:t>– </a:t>
            </a:r>
            <a:r>
              <a:rPr lang="ko-KR" altLang="en-US" sz="2400"/>
              <a:t>참고 사이트</a:t>
            </a:r>
            <a:endParaRPr lang="en-US" altLang="ko-KR" sz="2400"/>
          </a:p>
        </p:txBody>
      </p:sp>
      <p:sp>
        <p:nvSpPr>
          <p:cNvPr id="4" name="TextBox 3"/>
          <p:cNvSpPr txBox="1"/>
          <p:nvPr/>
        </p:nvSpPr>
        <p:spPr>
          <a:xfrm>
            <a:off x="657316" y="539363"/>
            <a:ext cx="10485215" cy="57792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endParaRPr lang="en-US" altLang="ko-KR" sz="1200"/>
          </a:p>
          <a:p>
            <a:pPr>
              <a:lnSpc>
                <a:spcPct val="150000"/>
              </a:lnSpc>
              <a:defRPr/>
            </a:pPr>
            <a:r>
              <a:rPr lang="en-US" altLang="ko-KR" sz="1400"/>
              <a:t>RNN</a:t>
            </a:r>
            <a:r>
              <a:rPr lang="ko-KR" altLang="en-US" sz="1400"/>
              <a:t> 참고 사이트 </a:t>
            </a:r>
            <a:r>
              <a:rPr lang="en-US" altLang="ko-KR" sz="1200"/>
              <a:t>(</a:t>
            </a:r>
            <a:r>
              <a:rPr lang="en-US" altLang="ko-KR" sz="1200" b="0" i="0">
                <a:effectLst/>
              </a:rPr>
              <a:t>07-1.</a:t>
            </a:r>
            <a:r>
              <a:rPr lang="ko-KR" altLang="en-US" sz="1200" b="0" i="0">
                <a:effectLst/>
              </a:rPr>
              <a:t>순환 신경망</a:t>
            </a:r>
            <a:r>
              <a:rPr lang="en-US" altLang="ko-KR" sz="1200" b="0" i="0">
                <a:effectLst/>
              </a:rPr>
              <a:t>(RNN, Recurrent Neural Network) - (1))</a:t>
            </a:r>
            <a:r>
              <a:rPr lang="en-US" altLang="ko-KR" sz="1200"/>
              <a:t>	</a:t>
            </a:r>
            <a:r>
              <a:rPr lang="en-US" altLang="ko-KR" sz="1400"/>
              <a:t>			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1200">
                <a:hlinkClick r:id="rId2"/>
              </a:rPr>
              <a:t>https://excelsior-cjh.tistory.com/183</a:t>
            </a:r>
            <a:r>
              <a:rPr lang="ko-KR" altLang="en-US" sz="1200"/>
              <a:t> </a:t>
            </a:r>
            <a:r>
              <a:rPr lang="en-US" altLang="ko-KR" sz="1200"/>
              <a:t>			</a:t>
            </a:r>
          </a:p>
          <a:p>
            <a:pPr>
              <a:lnSpc>
                <a:spcPct val="150000"/>
              </a:lnSpc>
              <a:defRPr/>
            </a:pPr>
            <a:endParaRPr lang="en-US" altLang="ko-KR" sz="1200">
              <a:solidFill>
                <a:srgbClr val="000000"/>
              </a:solidFill>
              <a:effectLst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400"/>
              <a:t>GAN </a:t>
            </a:r>
            <a:r>
              <a:rPr lang="ko-KR" altLang="en-US" sz="1400"/>
              <a:t>참고 사이트 </a:t>
            </a:r>
            <a:r>
              <a:rPr lang="en-US" altLang="ko-KR" sz="1200"/>
              <a:t>(</a:t>
            </a:r>
            <a:r>
              <a:rPr lang="en-US" altLang="ko-KR" sz="1200">
                <a:solidFill>
                  <a:srgbClr val="111111"/>
                </a:solidFill>
              </a:rPr>
              <a:t>[GAN] </a:t>
            </a:r>
            <a:r>
              <a:rPr lang="ko-KR" altLang="en-US" sz="1200">
                <a:solidFill>
                  <a:srgbClr val="111111"/>
                </a:solidFill>
              </a:rPr>
              <a:t>생성적 적대 신경망</a:t>
            </a:r>
            <a:r>
              <a:rPr lang="en-US" altLang="ko-KR" sz="1200">
                <a:solidFill>
                  <a:srgbClr val="111111"/>
                </a:solidFill>
              </a:rPr>
              <a:t>(GAN) </a:t>
            </a:r>
            <a:r>
              <a:rPr lang="ko-KR" altLang="en-US" sz="1200">
                <a:solidFill>
                  <a:srgbClr val="111111"/>
                </a:solidFill>
              </a:rPr>
              <a:t>쉽게 알아보기</a:t>
            </a:r>
            <a:r>
              <a:rPr lang="en-US" altLang="ko-KR" sz="1200"/>
              <a:t>)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200">
                <a:solidFill>
                  <a:srgbClr val="000000"/>
                </a:solidFill>
                <a:effectLst/>
                <a:hlinkClick r:id="rId3"/>
              </a:rPr>
              <a:t>https://ebbnflow.tistory.com/167</a:t>
            </a:r>
            <a:r>
              <a:rPr lang="en-US" altLang="ko-KR" sz="1200">
                <a:solidFill>
                  <a:srgbClr val="000000"/>
                </a:solidFill>
                <a:effectLst/>
              </a:rPr>
              <a:t> </a:t>
            </a:r>
            <a:r>
              <a:rPr lang="en-US" altLang="ko-KR" sz="1200"/>
              <a:t>  </a:t>
            </a:r>
          </a:p>
          <a:p>
            <a:pPr>
              <a:lnSpc>
                <a:spcPct val="150000"/>
              </a:lnSpc>
              <a:defRPr/>
            </a:pPr>
            <a:endParaRPr lang="en-US" altLang="ko-KR" sz="1200"/>
          </a:p>
          <a:p>
            <a:pPr>
              <a:lnSpc>
                <a:spcPct val="150000"/>
              </a:lnSpc>
              <a:defRPr/>
            </a:pPr>
            <a:r>
              <a:rPr lang="en-US" altLang="ko-KR" sz="1400"/>
              <a:t>CNN </a:t>
            </a:r>
            <a:r>
              <a:rPr lang="ko-KR" altLang="en-US" sz="1400"/>
              <a:t>참고 사이트</a:t>
            </a:r>
            <a:r>
              <a:rPr lang="en-US" altLang="ko-KR" sz="1200"/>
              <a:t>(</a:t>
            </a:r>
            <a:r>
              <a:rPr lang="ko-KR" altLang="en-US" sz="1200"/>
              <a:t>딥러닝</a:t>
            </a:r>
            <a:r>
              <a:rPr lang="en-US" altLang="ko-KR" sz="1200"/>
              <a:t>-</a:t>
            </a:r>
            <a:r>
              <a:rPr lang="ko-KR" altLang="en-US" sz="1200"/>
              <a:t>모델</a:t>
            </a:r>
            <a:r>
              <a:rPr lang="en-US" altLang="ko-KR" sz="1200"/>
              <a:t>-CNN-Convolutional-Neural-Network-</a:t>
            </a:r>
            <a:r>
              <a:rPr lang="ko-KR" altLang="en-US" sz="1200"/>
              <a:t>설명</a:t>
            </a:r>
            <a:r>
              <a:rPr lang="en-US" altLang="ko-KR" sz="1200"/>
              <a:t>)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200">
                <a:hlinkClick r:id="rId4"/>
              </a:rPr>
              <a:t>https://rubber-tree.tistory.com/entry/%EB%94%A5%EB%9F%AC%EB%8B%9D-%EB%AA%A8%EB%8D%B8-CNN-Convolutional-Neural-Network-%EC%84%A4%EB%AA%85</a:t>
            </a:r>
            <a:r>
              <a:rPr lang="en-US" altLang="ko-KR" sz="1200"/>
              <a:t> </a:t>
            </a:r>
          </a:p>
          <a:p>
            <a:pPr>
              <a:lnSpc>
                <a:spcPct val="150000"/>
              </a:lnSpc>
              <a:defRPr/>
            </a:pPr>
            <a:endParaRPr lang="en-US" altLang="ko-KR" sz="1200"/>
          </a:p>
          <a:p>
            <a:pPr>
              <a:lnSpc>
                <a:spcPct val="150000"/>
              </a:lnSpc>
              <a:defRPr/>
            </a:pPr>
            <a:r>
              <a:rPr lang="ko-KR" altLang="en-US" sz="1400"/>
              <a:t>해외 </a:t>
            </a:r>
            <a:r>
              <a:rPr lang="en-US" altLang="ko-KR" sz="1400"/>
              <a:t>AI </a:t>
            </a:r>
            <a:r>
              <a:rPr lang="ko-KR" altLang="en-US" sz="1400"/>
              <a:t>기업 참고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200">
                <a:hlinkClick r:id="rId5"/>
              </a:rPr>
              <a:t>https://www.codingworldnews.com/news/articleView.html?idxno=5872</a:t>
            </a:r>
            <a:r>
              <a:rPr lang="en-US" altLang="ko-KR" sz="1200"/>
              <a:t> </a:t>
            </a:r>
          </a:p>
          <a:p>
            <a:pPr>
              <a:lnSpc>
                <a:spcPct val="150000"/>
              </a:lnSpc>
              <a:defRPr/>
            </a:pPr>
            <a:endParaRPr lang="en-US" altLang="ko-KR" sz="1400"/>
          </a:p>
          <a:p>
            <a:pPr>
              <a:lnSpc>
                <a:spcPct val="150000"/>
              </a:lnSpc>
              <a:defRPr/>
            </a:pPr>
            <a:r>
              <a:rPr lang="ko-KR" altLang="en-US" sz="1400"/>
              <a:t>데이터 경로 참고 소스 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400">
                <a:hlinkClick r:id="rId6"/>
              </a:rPr>
              <a:t>https://www.kaggle.com/code/taldanko/pytorch-cats-vs-dogs-cnn</a:t>
            </a:r>
            <a:endParaRPr lang="en-US" altLang="ko-KR" sz="1400"/>
          </a:p>
          <a:p>
            <a:pPr>
              <a:lnSpc>
                <a:spcPct val="150000"/>
              </a:lnSpc>
              <a:defRPr/>
            </a:pPr>
            <a:endParaRPr lang="en-US" altLang="ko-KR" sz="1400"/>
          </a:p>
          <a:p>
            <a:pPr>
              <a:lnSpc>
                <a:spcPct val="150000"/>
              </a:lnSpc>
              <a:defRPr/>
            </a:pPr>
            <a:r>
              <a:rPr lang="ko-KR" altLang="en-US" sz="1400"/>
              <a:t>모델 컴파일</a:t>
            </a:r>
            <a:r>
              <a:rPr lang="en-US" altLang="ko-KR" sz="1400"/>
              <a:t>, train, validation generator </a:t>
            </a:r>
            <a:r>
              <a:rPr lang="ko-KR" altLang="en-US" sz="1400"/>
              <a:t>참고 소스 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400">
                <a:hlinkClick r:id="rId7"/>
              </a:rPr>
              <a:t>https://www.kaggle.com/code/dmitirycherezov/chollet-c-5-3-2</a:t>
            </a:r>
            <a:r>
              <a:rPr lang="en-US" altLang="ko-KR" sz="1400"/>
              <a:t>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1379105" y="6280856"/>
            <a:ext cx="614271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200"/>
              <a:t>22/23</a:t>
            </a:r>
            <a:endParaRPr lang="ko-KR" altLang="en-US" sz="1200"/>
          </a:p>
        </p:txBody>
      </p:sp>
      <p:sp>
        <p:nvSpPr>
          <p:cNvPr id="3" name="TextBox 2"/>
          <p:cNvSpPr txBox="1"/>
          <p:nvPr/>
        </p:nvSpPr>
        <p:spPr>
          <a:xfrm>
            <a:off x="336884" y="222789"/>
            <a:ext cx="2645276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400" b="1"/>
              <a:t>결론</a:t>
            </a:r>
            <a:r>
              <a:rPr lang="en-US" altLang="ko-KR"/>
              <a:t> </a:t>
            </a:r>
            <a:r>
              <a:rPr lang="en-US" altLang="ko-KR" sz="2400"/>
              <a:t>– </a:t>
            </a:r>
            <a:r>
              <a:rPr lang="ko-KR" altLang="en-US" sz="2400"/>
              <a:t>책 대여 목록</a:t>
            </a:r>
            <a:endParaRPr lang="en-US" altLang="ko-KR" sz="2400"/>
          </a:p>
        </p:txBody>
      </p:sp>
      <p:sp>
        <p:nvSpPr>
          <p:cNvPr id="6" name="TextBox 5"/>
          <p:cNvSpPr txBox="1"/>
          <p:nvPr/>
        </p:nvSpPr>
        <p:spPr>
          <a:xfrm>
            <a:off x="3016262" y="1841757"/>
            <a:ext cx="45463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100"/>
              <a:t>https://book.naver.com/bookdb/book_detail.nhn?bid=9344780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956556" y="1210529"/>
            <a:ext cx="5292229" cy="3591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ko-KR" altLang="en-US" b="1" i="0" u="none" strike="noStrike">
                <a:solidFill>
                  <a:srgbClr val="000000"/>
                </a:solidFill>
                <a:effectLst/>
              </a:rPr>
              <a:t>인터랙티브 디벨로퍼 </a:t>
            </a:r>
            <a:r>
              <a:rPr lang="ko-KR" altLang="en-US" b="0" i="0" u="none" strike="noStrike">
                <a:solidFill>
                  <a:srgbClr val="61696C"/>
                </a:solidFill>
                <a:effectLst/>
              </a:rPr>
              <a:t>구글 엔지니어의 포트폴리오</a:t>
            </a:r>
            <a:endParaRPr lang="ko-KR" altLang="en-US" b="1" i="0">
              <a:solidFill>
                <a:srgbClr val="000000"/>
              </a:solidFill>
              <a:effectLst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307208" y="4075176"/>
            <a:ext cx="327271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100"/>
              <a:t>http://www.yes24.com/Product/Goods/40211354</a:t>
            </a:r>
          </a:p>
        </p:txBody>
      </p:sp>
      <p:pic>
        <p:nvPicPr>
          <p:cNvPr id="3074" name="Picture 2" descr="보고서 마스터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9639624" y="2109492"/>
            <a:ext cx="1473135" cy="2263138"/>
          </a:xfrm>
          <a:prstGeom prst="rect">
            <a:avLst/>
          </a:prstGeom>
          <a:noFill/>
        </p:spPr>
      </p:pic>
      <p:sp>
        <p:nvSpPr>
          <p:cNvPr id="26" name="TextBox 25"/>
          <p:cNvSpPr txBox="1"/>
          <p:nvPr/>
        </p:nvSpPr>
        <p:spPr>
          <a:xfrm>
            <a:off x="6012026" y="3429000"/>
            <a:ext cx="35678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ko-KR" altLang="en-US" b="1" i="0">
                <a:solidFill>
                  <a:srgbClr val="333333"/>
                </a:solidFill>
                <a:effectLst/>
              </a:rPr>
              <a:t>보고서 마스터 </a:t>
            </a:r>
            <a:r>
              <a:rPr lang="en-US" altLang="ko-KR" b="0" i="0">
                <a:solidFill>
                  <a:srgbClr val="666666"/>
                </a:solidFill>
                <a:effectLst/>
              </a:rPr>
              <a:t>1PAGE</a:t>
            </a:r>
            <a:r>
              <a:rPr lang="ko-KR" altLang="en-US" b="0" i="0">
                <a:solidFill>
                  <a:srgbClr val="666666"/>
                </a:solidFill>
                <a:effectLst/>
              </a:rPr>
              <a:t>로 설득하라</a:t>
            </a:r>
            <a:endParaRPr lang="ko-KR" altLang="en-US" b="0" i="0">
              <a:solidFill>
                <a:srgbClr val="666666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467178" y="3798332"/>
            <a:ext cx="325843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100" b="0" i="0" u="none" strike="noStrike">
                <a:solidFill>
                  <a:srgbClr val="333333"/>
                </a:solidFill>
                <a:effectLst/>
                <a:hlinkClick r:id="rId3"/>
              </a:rPr>
              <a:t>이병주</a:t>
            </a:r>
            <a:r>
              <a:rPr lang="en-US" altLang="ko-KR" sz="1100" b="0" i="0">
                <a:solidFill>
                  <a:srgbClr val="666666"/>
                </a:solidFill>
                <a:effectLst/>
              </a:rPr>
              <a:t>, </a:t>
            </a:r>
            <a:r>
              <a:rPr lang="ko-KR" altLang="en-US" sz="1100" b="0" i="0" u="none" strike="noStrike">
                <a:solidFill>
                  <a:srgbClr val="333333"/>
                </a:solidFill>
                <a:effectLst/>
                <a:hlinkClick r:id="rId4"/>
              </a:rPr>
              <a:t>윤영돈</a:t>
            </a:r>
            <a:r>
              <a:rPr lang="ko-KR" altLang="en-US" sz="1100" b="0" i="0">
                <a:solidFill>
                  <a:srgbClr val="666666"/>
                </a:solidFill>
                <a:effectLst/>
              </a:rPr>
              <a:t> 저 </a:t>
            </a:r>
            <a:r>
              <a:rPr lang="en-US" altLang="ko-KR" sz="1100" b="0" i="0">
                <a:solidFill>
                  <a:srgbClr val="666666"/>
                </a:solidFill>
                <a:effectLst/>
              </a:rPr>
              <a:t>| </a:t>
            </a:r>
            <a:r>
              <a:rPr lang="ko-KR" altLang="en-US" sz="1100" b="0" i="0" u="none" strike="noStrike">
                <a:solidFill>
                  <a:srgbClr val="333333"/>
                </a:solidFill>
                <a:effectLst/>
              </a:rPr>
              <a:t>가디언</a:t>
            </a:r>
            <a:r>
              <a:rPr lang="ko-KR" altLang="en-US" sz="1100" b="0" i="0">
                <a:solidFill>
                  <a:srgbClr val="666666"/>
                </a:solidFill>
                <a:effectLst/>
              </a:rPr>
              <a:t> </a:t>
            </a:r>
            <a:r>
              <a:rPr lang="en-US" altLang="ko-KR" sz="1100" b="0" i="0">
                <a:solidFill>
                  <a:srgbClr val="666666"/>
                </a:solidFill>
                <a:effectLst/>
              </a:rPr>
              <a:t>| 2017</a:t>
            </a:r>
            <a:r>
              <a:rPr lang="ko-KR" altLang="en-US" sz="1100" b="0" i="0">
                <a:solidFill>
                  <a:srgbClr val="666666"/>
                </a:solidFill>
                <a:effectLst/>
              </a:rPr>
              <a:t>년 </a:t>
            </a:r>
            <a:r>
              <a:rPr lang="en-US" altLang="ko-KR" sz="1100" b="0" i="0">
                <a:solidFill>
                  <a:srgbClr val="666666"/>
                </a:solidFill>
                <a:effectLst/>
              </a:rPr>
              <a:t>05</a:t>
            </a:r>
            <a:r>
              <a:rPr lang="ko-KR" altLang="en-US" sz="1100" b="0" i="0">
                <a:solidFill>
                  <a:srgbClr val="666666"/>
                </a:solidFill>
                <a:effectLst/>
              </a:rPr>
              <a:t>월 </a:t>
            </a:r>
            <a:r>
              <a:rPr lang="en-US" altLang="ko-KR" sz="1100" b="0" i="0">
                <a:solidFill>
                  <a:srgbClr val="666666"/>
                </a:solidFill>
                <a:effectLst/>
              </a:rPr>
              <a:t>18</a:t>
            </a:r>
            <a:r>
              <a:rPr lang="ko-KR" altLang="en-US" sz="1100" b="0" i="0">
                <a:solidFill>
                  <a:srgbClr val="666666"/>
                </a:solidFill>
                <a:effectLst/>
              </a:rPr>
              <a:t>일</a:t>
            </a:r>
            <a:endParaRPr lang="ko-KR" altLang="en-US" sz="1100"/>
          </a:p>
        </p:txBody>
      </p:sp>
      <p:pic>
        <p:nvPicPr>
          <p:cNvPr id="3076" name="Picture 4" descr="인터랙티브 디벨로퍼"/>
          <p:cNvPicPr>
            <a:picLocks noChangeAspect="1" noChangeArrowheads="1"/>
          </p:cNvPicPr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1079241" y="1150194"/>
            <a:ext cx="1819348" cy="2115521"/>
          </a:xfrm>
          <a:prstGeom prst="rect">
            <a:avLst/>
          </a:prstGeom>
          <a:noFill/>
        </p:spPr>
      </p:pic>
      <p:sp>
        <p:nvSpPr>
          <p:cNvPr id="31" name="TextBox 30"/>
          <p:cNvSpPr txBox="1"/>
          <p:nvPr/>
        </p:nvSpPr>
        <p:spPr>
          <a:xfrm>
            <a:off x="3016262" y="1579861"/>
            <a:ext cx="29632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100" b="0" i="0" u="none" strike="noStrike">
                <a:solidFill>
                  <a:srgbClr val="333333"/>
                </a:solidFill>
                <a:effectLst/>
                <a:hlinkClick r:id="rId6"/>
              </a:rPr>
              <a:t>김종민</a:t>
            </a:r>
            <a:r>
              <a:rPr lang="ko-KR" altLang="en-US" sz="1100" b="0" i="0">
                <a:solidFill>
                  <a:srgbClr val="666666"/>
                </a:solidFill>
                <a:effectLst/>
              </a:rPr>
              <a:t> 저 </a:t>
            </a:r>
            <a:r>
              <a:rPr lang="en-US" altLang="ko-KR" sz="1100" b="0" i="0">
                <a:solidFill>
                  <a:srgbClr val="666666"/>
                </a:solidFill>
                <a:effectLst/>
              </a:rPr>
              <a:t>| </a:t>
            </a:r>
            <a:r>
              <a:rPr lang="ko-KR" altLang="en-US" sz="1100" b="0" i="0" u="none" strike="noStrike">
                <a:solidFill>
                  <a:srgbClr val="333333"/>
                </a:solidFill>
                <a:effectLst/>
              </a:rPr>
              <a:t>한빛미디어</a:t>
            </a:r>
            <a:r>
              <a:rPr lang="ko-KR" altLang="en-US" sz="1100" b="0" i="0">
                <a:solidFill>
                  <a:srgbClr val="666666"/>
                </a:solidFill>
                <a:effectLst/>
              </a:rPr>
              <a:t> </a:t>
            </a:r>
            <a:r>
              <a:rPr lang="en-US" altLang="ko-KR" sz="1100" b="0" i="0">
                <a:solidFill>
                  <a:srgbClr val="666666"/>
                </a:solidFill>
                <a:effectLst/>
              </a:rPr>
              <a:t>| 2015</a:t>
            </a:r>
            <a:r>
              <a:rPr lang="ko-KR" altLang="en-US" sz="1100" b="0" i="0">
                <a:solidFill>
                  <a:srgbClr val="666666"/>
                </a:solidFill>
                <a:effectLst/>
              </a:rPr>
              <a:t>년 </a:t>
            </a:r>
            <a:r>
              <a:rPr lang="en-US" altLang="ko-KR" sz="1100" b="0" i="0">
                <a:solidFill>
                  <a:srgbClr val="666666"/>
                </a:solidFill>
                <a:effectLst/>
              </a:rPr>
              <a:t>08</a:t>
            </a:r>
            <a:r>
              <a:rPr lang="ko-KR" altLang="en-US" sz="1100" b="0" i="0">
                <a:solidFill>
                  <a:srgbClr val="666666"/>
                </a:solidFill>
                <a:effectLst/>
              </a:rPr>
              <a:t>월 </a:t>
            </a:r>
            <a:r>
              <a:rPr lang="en-US" altLang="ko-KR" sz="1100" b="0" i="0">
                <a:solidFill>
                  <a:srgbClr val="666666"/>
                </a:solidFill>
                <a:effectLst/>
              </a:rPr>
              <a:t>01</a:t>
            </a:r>
            <a:r>
              <a:rPr lang="ko-KR" altLang="en-US" sz="1100" b="0" i="0">
                <a:solidFill>
                  <a:srgbClr val="666666"/>
                </a:solidFill>
                <a:effectLst/>
              </a:rPr>
              <a:t>일</a:t>
            </a:r>
            <a:endParaRPr lang="ko-KR" altLang="en-US" sz="1100"/>
          </a:p>
        </p:txBody>
      </p:sp>
      <p:pic>
        <p:nvPicPr>
          <p:cNvPr id="1026" name="Picture 2" descr="컨설턴트가 알려주는 보고서 작성의 기술 with 파워포인트"/>
          <p:cNvPicPr>
            <a:picLocks noChangeAspect="1" noChangeArrowheads="1"/>
          </p:cNvPicPr>
          <p:nvPr/>
        </p:nvPicPr>
        <p:blipFill rotWithShape="1">
          <a:blip r:embed="rId7"/>
          <a:srcRect/>
          <a:stretch>
            <a:fillRect/>
          </a:stretch>
        </p:blipFill>
        <p:spPr>
          <a:xfrm>
            <a:off x="1079241" y="4205981"/>
            <a:ext cx="1819348" cy="2153075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2982160" y="4939299"/>
            <a:ext cx="60942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 i="0">
                <a:solidFill>
                  <a:srgbClr val="333333"/>
                </a:solidFill>
                <a:effectLst/>
              </a:rPr>
              <a:t>컨설턴트가 알려주는 보고서 작성의 기술 </a:t>
            </a:r>
            <a:r>
              <a:rPr lang="en-US" altLang="ko-KR" b="1" i="0">
                <a:solidFill>
                  <a:srgbClr val="333333"/>
                </a:solidFill>
                <a:effectLst/>
              </a:rPr>
              <a:t>with </a:t>
            </a:r>
            <a:r>
              <a:rPr lang="ko-KR" altLang="en-US" b="1" i="0">
                <a:solidFill>
                  <a:srgbClr val="333333"/>
                </a:solidFill>
                <a:effectLst/>
              </a:rPr>
              <a:t>파워포인트</a:t>
            </a:r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3016262" y="5260816"/>
            <a:ext cx="609420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200" b="0" i="0" u="none" strike="noStrike">
                <a:solidFill>
                  <a:srgbClr val="333333"/>
                </a:solidFill>
                <a:effectLst/>
                <a:hlinkClick r:id="rId8"/>
              </a:rPr>
              <a:t>홍장표</a:t>
            </a:r>
            <a:r>
              <a:rPr lang="ko-KR" altLang="en-US" sz="1200" b="0" i="0">
                <a:solidFill>
                  <a:srgbClr val="666666"/>
                </a:solidFill>
                <a:effectLst/>
              </a:rPr>
              <a:t> 저 </a:t>
            </a:r>
            <a:r>
              <a:rPr lang="en-US" altLang="ko-KR" sz="1200" b="0" i="0">
                <a:solidFill>
                  <a:srgbClr val="666666"/>
                </a:solidFill>
                <a:effectLst/>
              </a:rPr>
              <a:t>| </a:t>
            </a:r>
            <a:r>
              <a:rPr lang="ko-KR" altLang="en-US" sz="1200" b="0" i="0" u="none" strike="noStrike">
                <a:solidFill>
                  <a:srgbClr val="333333"/>
                </a:solidFill>
                <a:effectLst/>
              </a:rPr>
              <a:t>한빛미디어</a:t>
            </a:r>
            <a:r>
              <a:rPr lang="ko-KR" altLang="en-US" sz="1200" b="0" i="0">
                <a:solidFill>
                  <a:srgbClr val="666666"/>
                </a:solidFill>
                <a:effectLst/>
              </a:rPr>
              <a:t> </a:t>
            </a:r>
            <a:r>
              <a:rPr lang="en-US" altLang="ko-KR" sz="1200" b="0" i="0">
                <a:solidFill>
                  <a:srgbClr val="666666"/>
                </a:solidFill>
                <a:effectLst/>
              </a:rPr>
              <a:t>| 2015</a:t>
            </a:r>
            <a:r>
              <a:rPr lang="ko-KR" altLang="en-US" sz="1200" b="0" i="0">
                <a:solidFill>
                  <a:srgbClr val="666666"/>
                </a:solidFill>
                <a:effectLst/>
              </a:rPr>
              <a:t>년 </a:t>
            </a:r>
            <a:r>
              <a:rPr lang="en-US" altLang="ko-KR" sz="1200" b="0" i="0">
                <a:solidFill>
                  <a:srgbClr val="666666"/>
                </a:solidFill>
                <a:effectLst/>
              </a:rPr>
              <a:t>07</a:t>
            </a:r>
            <a:r>
              <a:rPr lang="ko-KR" altLang="en-US" sz="1200" b="0" i="0">
                <a:solidFill>
                  <a:srgbClr val="666666"/>
                </a:solidFill>
                <a:effectLst/>
              </a:rPr>
              <a:t>월 </a:t>
            </a:r>
            <a:r>
              <a:rPr lang="en-US" altLang="ko-KR" sz="1200" b="0" i="0">
                <a:solidFill>
                  <a:srgbClr val="666666"/>
                </a:solidFill>
                <a:effectLst/>
              </a:rPr>
              <a:t>20</a:t>
            </a:r>
            <a:r>
              <a:rPr lang="ko-KR" altLang="en-US" sz="1200" b="0" i="0">
                <a:solidFill>
                  <a:srgbClr val="666666"/>
                </a:solidFill>
                <a:effectLst/>
              </a:rPr>
              <a:t>일</a:t>
            </a:r>
            <a:endParaRPr lang="ko-KR" altLang="en-US" sz="1200"/>
          </a:p>
        </p:txBody>
      </p:sp>
      <p:sp>
        <p:nvSpPr>
          <p:cNvPr id="18" name="TextBox 17"/>
          <p:cNvSpPr txBox="1"/>
          <p:nvPr/>
        </p:nvSpPr>
        <p:spPr>
          <a:xfrm>
            <a:off x="3016262" y="5537815"/>
            <a:ext cx="609420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100"/>
              <a:t>http://www.yes24.com/Product/Goods/19297760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811260" y="2727556"/>
            <a:ext cx="2569480" cy="1402888"/>
          </a:xfrm>
          <a:prstGeom prst="rect">
            <a:avLst/>
          </a:prstGeom>
        </p:spPr>
      </p:pic>
      <p:grpSp>
        <p:nvGrpSpPr>
          <p:cNvPr id="5" name="그룹 1002"/>
          <p:cNvGrpSpPr/>
          <p:nvPr/>
        </p:nvGrpSpPr>
        <p:grpSpPr>
          <a:xfrm>
            <a:off x="8488959" y="3666714"/>
            <a:ext cx="3250019" cy="2874036"/>
            <a:chOff x="11304181" y="4061341"/>
            <a:chExt cx="6171429" cy="4923935"/>
          </a:xfrm>
        </p:grpSpPr>
        <p:pic>
          <p:nvPicPr>
            <p:cNvPr id="6" name="Object 7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1304181" y="4061341"/>
              <a:ext cx="6171429" cy="4923935"/>
            </a:xfrm>
            <a:prstGeom prst="rect">
              <a:avLst/>
            </a:prstGeom>
          </p:spPr>
        </p:pic>
      </p:grpSp>
      <p:pic>
        <p:nvPicPr>
          <p:cNvPr id="7" name="Object 9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53022" y="5185967"/>
            <a:ext cx="3972296" cy="135478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그림 32" descr="테이블이(가) 표시된 사진  자동 생성된 설명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874329" y="4568245"/>
            <a:ext cx="981982" cy="1389387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31" name="그림 30" descr="텍스트, 영수증, 스크린샷이(가) 표시된 사진  자동 생성된 설명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852226" y="4568246"/>
            <a:ext cx="981982" cy="1389387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29" name="그림 28" descr="테이블이(가) 표시된 사진  자동 생성된 설명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198721" y="944611"/>
            <a:ext cx="999061" cy="1413553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27" name="그림 26" descr="텍스트, 영수증, 스크린샷이(가) 표시된 사진  자동 생성된 설명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2174080" y="944611"/>
            <a:ext cx="999061" cy="1413553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22" name="그림 21" descr="테이블이(가) 표시된 사진  자동 생성된 설명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749765" y="4541990"/>
            <a:ext cx="981982" cy="1389387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11418282" y="6280856"/>
            <a:ext cx="503209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200"/>
              <a:t>3/23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36884" y="222789"/>
            <a:ext cx="4345606" cy="45158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400"/>
              <a:t>0.CNN</a:t>
            </a:r>
            <a:r>
              <a:rPr lang="ko-KR" altLang="en-US" sz="2400"/>
              <a:t> </a:t>
            </a:r>
            <a:r>
              <a:rPr lang="en-US" altLang="ko-KR" sz="2400"/>
              <a:t>detection cam </a:t>
            </a:r>
            <a:r>
              <a:rPr lang="ko-KR" altLang="en-US" sz="2400"/>
              <a:t>진행상황</a:t>
            </a:r>
          </a:p>
        </p:txBody>
      </p:sp>
      <p:sp>
        <p:nvSpPr>
          <p:cNvPr id="2" name="화살표: 오른쪽 1"/>
          <p:cNvSpPr/>
          <p:nvPr/>
        </p:nvSpPr>
        <p:spPr>
          <a:xfrm>
            <a:off x="663742" y="3104147"/>
            <a:ext cx="10864516" cy="461665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49766" y="3790625"/>
            <a:ext cx="289906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 b="1"/>
              <a:t>[1</a:t>
            </a:r>
            <a:r>
              <a:rPr lang="ko-KR" altLang="en-US" sz="1400" b="1"/>
              <a:t>주차</a:t>
            </a:r>
            <a:r>
              <a:rPr lang="en-US" altLang="ko-KR" sz="1400" b="1"/>
              <a:t>] 3/14~3/20  </a:t>
            </a:r>
          </a:p>
          <a:p>
            <a:pPr marL="285750" indent="-285750">
              <a:buFontTx/>
              <a:buChar char="-"/>
              <a:defRPr/>
            </a:pPr>
            <a:r>
              <a:rPr lang="en-US" altLang="ko-KR" sz="1400"/>
              <a:t>1</a:t>
            </a:r>
            <a:r>
              <a:rPr lang="ko-KR" altLang="en-US" sz="1400"/>
              <a:t>인 가구를 위한 이상행동 </a:t>
            </a:r>
          </a:p>
          <a:p>
            <a:pPr lvl="0">
              <a:defRPr/>
            </a:pPr>
            <a:r>
              <a:rPr lang="ko-KR" altLang="en-US" sz="1400"/>
              <a:t>    감지 </a:t>
            </a:r>
            <a:r>
              <a:rPr lang="en-US" altLang="ko-KR" sz="1400"/>
              <a:t>CCTV </a:t>
            </a:r>
            <a:r>
              <a:rPr lang="ko-KR" altLang="en-US" sz="1400"/>
              <a:t>프로그램</a:t>
            </a:r>
            <a:endParaRPr lang="en-US" altLang="ko-KR" sz="1400"/>
          </a:p>
        </p:txBody>
      </p:sp>
      <p:sp>
        <p:nvSpPr>
          <p:cNvPr id="14" name="TextBox 13"/>
          <p:cNvSpPr txBox="1"/>
          <p:nvPr/>
        </p:nvSpPr>
        <p:spPr>
          <a:xfrm>
            <a:off x="2096969" y="2482647"/>
            <a:ext cx="2969889" cy="7268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 b="1"/>
              <a:t>[2</a:t>
            </a:r>
            <a:r>
              <a:rPr lang="ko-KR" altLang="en-US" sz="1400" b="1"/>
              <a:t>주차</a:t>
            </a:r>
            <a:r>
              <a:rPr lang="en-US" altLang="ko-KR" sz="1400" b="1"/>
              <a:t>] 3/21~3/27 </a:t>
            </a:r>
          </a:p>
          <a:p>
            <a:pPr marL="285750" indent="-285750">
              <a:buFontTx/>
              <a:buChar char="-"/>
              <a:defRPr/>
            </a:pPr>
            <a:r>
              <a:rPr lang="ko-KR" altLang="en-US" sz="1400"/>
              <a:t>전동킥보드 불법 주행 감지 </a:t>
            </a:r>
          </a:p>
          <a:p>
            <a:pPr lvl="0">
              <a:defRPr/>
            </a:pPr>
            <a:r>
              <a:rPr lang="en-US" altLang="ko-KR" sz="1400"/>
              <a:t>    </a:t>
            </a:r>
            <a:r>
              <a:rPr lang="ko-KR" altLang="en-US" sz="1400"/>
              <a:t>프로그램으로 주제변경</a:t>
            </a:r>
            <a:endParaRPr lang="en-US" altLang="ko-KR" sz="1400"/>
          </a:p>
        </p:txBody>
      </p:sp>
      <p:sp>
        <p:nvSpPr>
          <p:cNvPr id="16" name="TextBox 15"/>
          <p:cNvSpPr txBox="1"/>
          <p:nvPr/>
        </p:nvSpPr>
        <p:spPr>
          <a:xfrm>
            <a:off x="3802745" y="3814209"/>
            <a:ext cx="2492568" cy="727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 b="1"/>
              <a:t>[3</a:t>
            </a:r>
            <a:r>
              <a:rPr lang="ko-KR" altLang="en-US" sz="1400" b="1"/>
              <a:t>주차</a:t>
            </a:r>
            <a:r>
              <a:rPr lang="en-US" altLang="ko-KR" sz="1400" b="1"/>
              <a:t>] 3/28~4/3</a:t>
            </a:r>
          </a:p>
          <a:p>
            <a:pPr marL="285750" indent="-285750">
              <a:buFontTx/>
              <a:buChar char="-"/>
              <a:defRPr/>
            </a:pPr>
            <a:r>
              <a:rPr lang="ko-KR" altLang="en-US" sz="1400"/>
              <a:t>데이터셋 수집 방법 회의 </a:t>
            </a:r>
          </a:p>
          <a:p>
            <a:pPr marL="285750" indent="-285750">
              <a:buFontTx/>
              <a:buChar char="-"/>
              <a:defRPr/>
            </a:pPr>
            <a:r>
              <a:rPr lang="ko-KR" altLang="en-US" sz="1400"/>
              <a:t>간트차트 작성</a:t>
            </a:r>
            <a:endParaRPr lang="en-US" altLang="ko-KR" sz="1400"/>
          </a:p>
        </p:txBody>
      </p:sp>
      <p:sp>
        <p:nvSpPr>
          <p:cNvPr id="18" name="직사각형 17"/>
          <p:cNvSpPr/>
          <p:nvPr/>
        </p:nvSpPr>
        <p:spPr>
          <a:xfrm>
            <a:off x="872159" y="2945453"/>
            <a:ext cx="96313" cy="772303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974055" y="2945452"/>
            <a:ext cx="96313" cy="772303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4727556" y="2945451"/>
            <a:ext cx="96313" cy="772303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5920871" y="2945451"/>
            <a:ext cx="96313" cy="772303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6038578" y="2270387"/>
            <a:ext cx="262199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 b="1"/>
              <a:t>[4</a:t>
            </a:r>
            <a:r>
              <a:rPr lang="ko-KR" altLang="en-US" sz="1400" b="1"/>
              <a:t>주차</a:t>
            </a:r>
            <a:r>
              <a:rPr lang="en-US" altLang="ko-KR" sz="1400" b="1"/>
              <a:t>] 4/4~4/10</a:t>
            </a:r>
          </a:p>
          <a:p>
            <a:pPr marL="285750" indent="-285750">
              <a:buFontTx/>
              <a:buChar char="-"/>
              <a:defRPr/>
            </a:pPr>
            <a:r>
              <a:rPr lang="ko-KR" altLang="en-US" sz="1400"/>
              <a:t>알고리즘 회의</a:t>
            </a:r>
          </a:p>
          <a:p>
            <a:pPr marL="285750" indent="-285750">
              <a:buFontTx/>
              <a:buChar char="-"/>
              <a:defRPr/>
            </a:pPr>
            <a:r>
              <a:rPr lang="ko-KR" altLang="en-US" sz="1400"/>
              <a:t>데이터 수집 시작</a:t>
            </a:r>
            <a:r>
              <a:rPr lang="en-US" altLang="ko-KR" sz="1400"/>
              <a:t>(</a:t>
            </a:r>
            <a:r>
              <a:rPr lang="ko-KR" altLang="en-US" sz="1400"/>
              <a:t>웹크롤링</a:t>
            </a:r>
            <a:r>
              <a:rPr lang="en-US" altLang="ko-KR" sz="1400"/>
              <a:t>, </a:t>
            </a:r>
            <a:r>
              <a:rPr lang="ko-KR" altLang="en-US" sz="1400"/>
              <a:t>데이터셋</a:t>
            </a:r>
            <a:r>
              <a:rPr lang="en-US" altLang="ko-KR" sz="1400"/>
              <a:t>, </a:t>
            </a:r>
            <a:r>
              <a:rPr lang="ko-KR" altLang="en-US" sz="1400"/>
              <a:t>직접 촬영</a:t>
            </a:r>
            <a:r>
              <a:rPr lang="en-US" altLang="ko-KR" sz="1400"/>
              <a:t>)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7345956" y="3789516"/>
            <a:ext cx="2758606" cy="1152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 b="1"/>
              <a:t>[5</a:t>
            </a:r>
            <a:r>
              <a:rPr lang="ko-KR" altLang="en-US" sz="1400" b="1"/>
              <a:t>주차</a:t>
            </a:r>
            <a:r>
              <a:rPr lang="en-US" altLang="ko-KR" sz="1400" b="1"/>
              <a:t>] 4/11~4/17</a:t>
            </a:r>
          </a:p>
          <a:p>
            <a:pPr marL="285750" indent="-285750">
              <a:buFontTx/>
              <a:buChar char="-"/>
              <a:defRPr/>
            </a:pPr>
            <a:r>
              <a:rPr lang="ko-KR" altLang="en-US" sz="1400"/>
              <a:t>데이터 수집 방법 변경 후 데이터 수집 시작 </a:t>
            </a:r>
            <a:r>
              <a:rPr lang="en-US" altLang="ko-KR" sz="1400"/>
              <a:t>(</a:t>
            </a:r>
            <a:r>
              <a:rPr lang="ko-KR" altLang="en-US" sz="1400"/>
              <a:t>데이터셋</a:t>
            </a:r>
            <a:r>
              <a:rPr lang="en-US" altLang="ko-KR" sz="1400"/>
              <a:t>)</a:t>
            </a:r>
          </a:p>
          <a:p>
            <a:pPr marL="285750" indent="-285750">
              <a:buFontTx/>
              <a:buChar char="-"/>
              <a:defRPr/>
            </a:pPr>
            <a:r>
              <a:rPr lang="ko-KR" altLang="en-US" sz="1400"/>
              <a:t>인공지능 알고리즘 구현 시작</a:t>
            </a:r>
          </a:p>
          <a:p>
            <a:pPr marL="285750" indent="-285750">
              <a:buFontTx/>
              <a:buChar char="-"/>
              <a:defRPr/>
            </a:pPr>
            <a:r>
              <a:rPr lang="ko-KR" altLang="en-US" sz="1400"/>
              <a:t>필요 물품 구매 </a:t>
            </a:r>
            <a:endParaRPr lang="en-US" altLang="ko-KR" sz="1400"/>
          </a:p>
        </p:txBody>
      </p:sp>
      <p:sp>
        <p:nvSpPr>
          <p:cNvPr id="37" name="직사각형 36"/>
          <p:cNvSpPr/>
          <p:nvPr/>
        </p:nvSpPr>
        <p:spPr>
          <a:xfrm>
            <a:off x="7831055" y="2960823"/>
            <a:ext cx="96313" cy="772303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7738111" y="222789"/>
            <a:ext cx="421358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100"/>
              <a:t>깃허브 주소 </a:t>
            </a:r>
            <a:r>
              <a:rPr lang="en-US" altLang="ko-KR" sz="1100"/>
              <a:t>: </a:t>
            </a:r>
            <a:r>
              <a:rPr lang="ko-KR" altLang="en-US" sz="1100">
                <a:hlinkClick r:id="rId7"/>
              </a:rPr>
              <a:t>https://github.com/JEONEUNMIN/capstone_04</a:t>
            </a:r>
            <a:r>
              <a:rPr lang="ko-KR" altLang="en-US" sz="1100"/>
              <a:t> </a:t>
            </a:r>
          </a:p>
        </p:txBody>
      </p:sp>
      <p:pic>
        <p:nvPicPr>
          <p:cNvPr id="7" name="그림 6" descr="테이블이(가) 표시된 사진  자동 생성된 설명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6096000" y="781628"/>
            <a:ext cx="981982" cy="1389387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9" name="그림 8" descr="테이블이(가) 표시된 사진  자동 생성된 설명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7099053" y="781629"/>
            <a:ext cx="981982" cy="1389387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11" name="그림 10" descr="테이블이(가) 표시된 사진  자동 생성된 설명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7351476" y="4933304"/>
            <a:ext cx="981982" cy="1389387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13" name="그림 12" descr="테이블이(가) 표시된 사진  자동 생성된 설명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8383104" y="4933304"/>
            <a:ext cx="981982" cy="1389387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17" name="그림 16" descr="테이블이(가) 표시된 사진  자동 생성된 설명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x="9410479" y="4933304"/>
            <a:ext cx="981982" cy="1389388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sp>
        <p:nvSpPr>
          <p:cNvPr id="40" name="직사각형 36"/>
          <p:cNvSpPr/>
          <p:nvPr/>
        </p:nvSpPr>
        <p:spPr>
          <a:xfrm>
            <a:off x="9612230" y="2998923"/>
            <a:ext cx="96313" cy="772303"/>
          </a:xfrm>
          <a:prstGeom prst="rect">
            <a:avLst/>
          </a:prstGeom>
          <a:solidFill>
            <a:srgbClr val="FFFFFF">
              <a:alpha val="100000"/>
            </a:srgbClr>
          </a:solidFill>
          <a:ln w="12700" cap="flat" cmpd="sng" algn="ctr">
            <a:solidFill>
              <a:srgbClr val="4472C4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>
                <a:latin typeface="+mn-lt"/>
                <a:ea typeface="+mn-ea"/>
                <a:cs typeface="+mn-cs"/>
              </a:defRPr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</a:endParaRPr>
          </a:p>
        </p:txBody>
      </p:sp>
      <p:sp>
        <p:nvSpPr>
          <p:cNvPr id="41" name="TextBox 35"/>
          <p:cNvSpPr txBox="1"/>
          <p:nvPr/>
        </p:nvSpPr>
        <p:spPr>
          <a:xfrm>
            <a:off x="9651736" y="2214715"/>
            <a:ext cx="2747861" cy="10123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>
                <a:latin typeface="+mn-lt"/>
                <a:ea typeface="+mn-ea"/>
                <a:cs typeface="+mn-cs"/>
              </a:defRPr>
            </a:pPr>
            <a:r>
              <a:rPr kumimoji="0" lang="en-US" altLang="ko-KR" sz="1400" b="1" i="0" u="none" strike="noStrike" kern="1200" cap="none" spc="0" normalizeH="0" baseline="0">
                <a:solidFill>
                  <a:srgbClr val="000000"/>
                </a:solidFill>
              </a:rPr>
              <a:t>[6</a:t>
            </a:r>
            <a:r>
              <a:rPr kumimoji="0" lang="ko-KR" altLang="en-US" sz="1400" b="1" i="0" u="none" strike="noStrike" kern="1200" cap="none" spc="0" normalizeH="0" baseline="0">
                <a:solidFill>
                  <a:srgbClr val="000000"/>
                </a:solidFill>
              </a:rPr>
              <a:t>주차</a:t>
            </a:r>
            <a:r>
              <a:rPr kumimoji="0" lang="en-US" altLang="ko-KR" sz="1400" b="1" i="0" u="none" strike="noStrike" kern="1200" cap="none" spc="0" normalizeH="0" baseline="0">
                <a:solidFill>
                  <a:srgbClr val="000000"/>
                </a:solidFill>
              </a:rPr>
              <a:t>] 4/18~4/24</a:t>
            </a:r>
            <a:endParaRPr lang="en-US" altLang="ko-KR" sz="1400" b="0" i="0" u="none" strike="noStrike"/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>
                <a:latin typeface="+mn-lt"/>
                <a:ea typeface="+mn-ea"/>
                <a:cs typeface="+mn-cs"/>
              </a:defRPr>
            </a:pPr>
            <a:r>
              <a:rPr lang="en-US" altLang="ko-KR" sz="1300" b="0" i="0" u="none" strike="noStrike"/>
              <a:t>-</a:t>
            </a:r>
            <a:r>
              <a:rPr lang="ko-KR" altLang="en-US" sz="1300" b="0" i="0" u="none" strike="noStrike"/>
              <a:t>  </a:t>
            </a:r>
            <a:r>
              <a:rPr sz="1300" b="0" i="0" u="none" strike="noStrike"/>
              <a:t>인공지능 모델 정확도 수정</a:t>
            </a: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pPr>
            <a:r>
              <a:rPr lang="en-US" altLang="ko-KR" sz="1300" b="0" i="0" u="none" strike="noStrike"/>
              <a:t>-</a:t>
            </a:r>
            <a:r>
              <a:rPr lang="ko-KR" altLang="en-US" sz="1300" b="0" i="0" u="none" strike="noStrike"/>
              <a:t>  </a:t>
            </a:r>
            <a:r>
              <a:rPr sz="1300" b="0" i="0" u="none" strike="noStrike"/>
              <a:t>라즈베리파이 </a:t>
            </a:r>
            <a:r>
              <a:rPr lang="EN-US" sz="1300" b="0" i="0" u="none" strike="noStrike"/>
              <a:t>os</a:t>
            </a:r>
            <a:r>
              <a:rPr sz="1300" b="0" i="0" u="none" strike="noStrike"/>
              <a:t>설치 </a:t>
            </a:r>
            <a:r>
              <a:rPr lang="en-US" altLang="ko-KR" sz="1300" b="0" i="0" u="none" strike="noStrike"/>
              <a:t>(</a:t>
            </a:r>
            <a:r>
              <a:rPr lang="EN-US" sz="1300" b="0" i="0" u="none" strike="noStrike"/>
              <a:t> jupyter</a:t>
            </a: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pPr>
            <a:r>
              <a:rPr lang="ko-KR" altLang="en-US" sz="1300" b="0" i="0" u="none" strike="noStrike"/>
              <a:t>   </a:t>
            </a:r>
            <a:r>
              <a:rPr lang="EN-US" sz="1300" b="0" i="0" u="none" strike="noStrike"/>
              <a:t>notebook</a:t>
            </a:r>
            <a:r>
              <a:rPr sz="1300" b="0" i="0" u="none" strike="noStrike"/>
              <a:t>연동</a:t>
            </a:r>
            <a:r>
              <a:rPr lang="en-US" altLang="ko-KR" sz="1300" b="0" i="0" u="none" strike="noStrike"/>
              <a:t>)</a:t>
            </a:r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x="8915139" y="768822"/>
            <a:ext cx="1112262" cy="1393226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 rotWithShape="1">
          <a:blip r:embed="rId14"/>
          <a:stretch>
            <a:fillRect/>
          </a:stretch>
        </p:blipFill>
        <p:spPr>
          <a:xfrm>
            <a:off x="9965324" y="757115"/>
            <a:ext cx="1100051" cy="1423927"/>
          </a:xfrm>
          <a:prstGeom prst="rect">
            <a:avLst/>
          </a:prstGeom>
        </p:spPr>
      </p:pic>
      <p:pic>
        <p:nvPicPr>
          <p:cNvPr id="44" name="그림 43"/>
          <p:cNvPicPr>
            <a:picLocks noChangeAspect="1"/>
          </p:cNvPicPr>
          <p:nvPr/>
        </p:nvPicPr>
        <p:blipFill rotWithShape="1">
          <a:blip r:embed="rId15"/>
          <a:stretch>
            <a:fillRect/>
          </a:stretch>
        </p:blipFill>
        <p:spPr>
          <a:xfrm>
            <a:off x="10966677" y="764155"/>
            <a:ext cx="1088116" cy="141682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1379105" y="6280856"/>
            <a:ext cx="504285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200"/>
              <a:t>4/23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36884" y="222789"/>
            <a:ext cx="2169184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400" b="1"/>
              <a:t>서론</a:t>
            </a:r>
            <a:r>
              <a:rPr lang="en-US" altLang="ko-KR"/>
              <a:t> </a:t>
            </a:r>
            <a:r>
              <a:rPr lang="en-US" altLang="ko-KR" sz="2400"/>
              <a:t>- </a:t>
            </a:r>
            <a:r>
              <a:rPr lang="ko-KR" altLang="en-US" sz="2400"/>
              <a:t>조원소개</a:t>
            </a:r>
            <a:endParaRPr lang="en-US" altLang="ko-KR" sz="2400"/>
          </a:p>
        </p:txBody>
      </p:sp>
      <p:grpSp>
        <p:nvGrpSpPr>
          <p:cNvPr id="7" name="그룹 1004"/>
          <p:cNvGrpSpPr/>
          <p:nvPr/>
        </p:nvGrpSpPr>
        <p:grpSpPr>
          <a:xfrm>
            <a:off x="1163168" y="1474229"/>
            <a:ext cx="1620000" cy="1620000"/>
            <a:chOff x="5189923" y="3058555"/>
            <a:chExt cx="2110880" cy="2110880"/>
          </a:xfrm>
        </p:grpSpPr>
        <p:grpSp>
          <p:nvGrpSpPr>
            <p:cNvPr id="8" name="그룹 1005"/>
            <p:cNvGrpSpPr/>
            <p:nvPr/>
          </p:nvGrpSpPr>
          <p:grpSpPr>
            <a:xfrm>
              <a:off x="5189923" y="3058555"/>
              <a:ext cx="2110880" cy="2110880"/>
              <a:chOff x="5189923" y="3058555"/>
              <a:chExt cx="2110880" cy="2110880"/>
            </a:xfrm>
          </p:grpSpPr>
          <p:pic>
            <p:nvPicPr>
              <p:cNvPr id="11" name="Object 12"/>
              <p:cNvPicPr>
                <a:picLocks noChangeAspect="1"/>
              </p:cNvPicPr>
              <p:nvPr/>
            </p:nvPicPr>
            <p:blipFill rotWithShape="1">
              <a:blip r:embed="rId2"/>
              <a:stretch>
                <a:fillRect/>
              </a:stretch>
            </p:blipFill>
            <p:spPr>
              <a:xfrm>
                <a:off x="5189923" y="3058555"/>
                <a:ext cx="2110880" cy="2110880"/>
              </a:xfrm>
              <a:prstGeom prst="rect">
                <a:avLst/>
              </a:prstGeom>
            </p:spPr>
          </p:pic>
        </p:grpSp>
        <p:grpSp>
          <p:nvGrpSpPr>
            <p:cNvPr id="9" name="그룹 1006"/>
            <p:cNvGrpSpPr/>
            <p:nvPr/>
          </p:nvGrpSpPr>
          <p:grpSpPr>
            <a:xfrm>
              <a:off x="5218974" y="3087606"/>
              <a:ext cx="2052779" cy="2052779"/>
              <a:chOff x="5218974" y="3087606"/>
              <a:chExt cx="2052779" cy="2052779"/>
            </a:xfrm>
          </p:grpSpPr>
          <p:pic>
            <p:nvPicPr>
              <p:cNvPr id="10" name="Object 15"/>
              <p:cNvPicPr>
                <a:picLocks noChangeAspect="1"/>
              </p:cNvPicPr>
              <p:nvPr/>
            </p:nvPicPr>
            <p:blipFill rotWithShape="1">
              <a:blip r:embed="rId3"/>
              <a:stretch>
                <a:fillRect/>
              </a:stretch>
            </p:blipFill>
            <p:spPr>
              <a:xfrm>
                <a:off x="5218974" y="3087606"/>
                <a:ext cx="2052779" cy="2052779"/>
              </a:xfrm>
              <a:prstGeom prst="rect">
                <a:avLst/>
              </a:prstGeom>
            </p:spPr>
          </p:pic>
        </p:grpSp>
      </p:grpSp>
      <p:pic>
        <p:nvPicPr>
          <p:cNvPr id="12" name="Object 18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95576" y="3205152"/>
            <a:ext cx="2234327" cy="994721"/>
          </a:xfrm>
          <a:prstGeom prst="rect">
            <a:avLst/>
          </a:prstGeom>
        </p:spPr>
      </p:pic>
      <p:pic>
        <p:nvPicPr>
          <p:cNvPr id="13" name="Object 19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059375" y="3818151"/>
            <a:ext cx="2058175" cy="439837"/>
          </a:xfrm>
          <a:prstGeom prst="rect">
            <a:avLst/>
          </a:prstGeom>
        </p:spPr>
      </p:pic>
      <p:pic>
        <p:nvPicPr>
          <p:cNvPr id="14" name="Object 20"/>
          <p:cNvPicPr>
            <a:picLocks noChangeAspect="1"/>
          </p:cNvPicPr>
          <p:nvPr/>
        </p:nvPicPr>
        <p:blipFill rotWithShape="1">
          <a:blip r:embed="rId6"/>
          <a:srcRect r="3010" b="59580"/>
          <a:stretch>
            <a:fillRect/>
          </a:stretch>
        </p:blipFill>
        <p:spPr>
          <a:xfrm>
            <a:off x="747169" y="4489266"/>
            <a:ext cx="2455036" cy="689120"/>
          </a:xfrm>
          <a:prstGeom prst="rect">
            <a:avLst/>
          </a:prstGeom>
        </p:spPr>
      </p:pic>
      <p:grpSp>
        <p:nvGrpSpPr>
          <p:cNvPr id="15" name="그룹 1008"/>
          <p:cNvGrpSpPr/>
          <p:nvPr/>
        </p:nvGrpSpPr>
        <p:grpSpPr>
          <a:xfrm>
            <a:off x="3801628" y="1474229"/>
            <a:ext cx="1620000" cy="1620000"/>
            <a:chOff x="8494529" y="3058555"/>
            <a:chExt cx="2245977" cy="2245977"/>
          </a:xfrm>
        </p:grpSpPr>
        <p:grpSp>
          <p:nvGrpSpPr>
            <p:cNvPr id="16" name="그룹 1009"/>
            <p:cNvGrpSpPr/>
            <p:nvPr/>
          </p:nvGrpSpPr>
          <p:grpSpPr>
            <a:xfrm>
              <a:off x="8494529" y="3058555"/>
              <a:ext cx="2245977" cy="2245977"/>
              <a:chOff x="8494529" y="3058555"/>
              <a:chExt cx="2245977" cy="2245977"/>
            </a:xfrm>
          </p:grpSpPr>
          <p:pic>
            <p:nvPicPr>
              <p:cNvPr id="19" name="Object 26"/>
              <p:cNvPicPr>
                <a:picLocks noChangeAspect="1"/>
              </p:cNvPicPr>
              <p:nvPr/>
            </p:nvPicPr>
            <p:blipFill rotWithShape="1">
              <a:blip r:embed="rId7"/>
              <a:stretch>
                <a:fillRect/>
              </a:stretch>
            </p:blipFill>
            <p:spPr>
              <a:xfrm>
                <a:off x="8494529" y="3058555"/>
                <a:ext cx="2245977" cy="2245977"/>
              </a:xfrm>
              <a:prstGeom prst="rect">
                <a:avLst/>
              </a:prstGeom>
            </p:spPr>
          </p:pic>
        </p:grpSp>
        <p:grpSp>
          <p:nvGrpSpPr>
            <p:cNvPr id="17" name="그룹 1010"/>
            <p:cNvGrpSpPr/>
            <p:nvPr/>
          </p:nvGrpSpPr>
          <p:grpSpPr>
            <a:xfrm>
              <a:off x="8525439" y="3089465"/>
              <a:ext cx="2184156" cy="2184156"/>
              <a:chOff x="8525439" y="3089465"/>
              <a:chExt cx="2184156" cy="2184156"/>
            </a:xfrm>
          </p:grpSpPr>
          <p:pic>
            <p:nvPicPr>
              <p:cNvPr id="18" name="Object 29"/>
              <p:cNvPicPr>
                <a:picLocks noChangeAspect="1"/>
              </p:cNvPicPr>
              <p:nvPr/>
            </p:nvPicPr>
            <p:blipFill rotWithShape="1">
              <a:blip r:embed="rId8"/>
              <a:stretch>
                <a:fillRect/>
              </a:stretch>
            </p:blipFill>
            <p:spPr>
              <a:xfrm>
                <a:off x="8525439" y="3089465"/>
                <a:ext cx="2184156" cy="2184156"/>
              </a:xfrm>
              <a:prstGeom prst="rect">
                <a:avLst/>
              </a:prstGeom>
            </p:spPr>
          </p:pic>
        </p:grpSp>
      </p:grpSp>
      <p:pic>
        <p:nvPicPr>
          <p:cNvPr id="20" name="Object 32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3449093" y="3211749"/>
            <a:ext cx="2325070" cy="1036291"/>
          </a:xfrm>
          <a:prstGeom prst="rect">
            <a:avLst/>
          </a:prstGeom>
        </p:spPr>
      </p:pic>
      <p:pic>
        <p:nvPicPr>
          <p:cNvPr id="21" name="Object 33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3678430" y="3799116"/>
            <a:ext cx="2058175" cy="439837"/>
          </a:xfrm>
          <a:prstGeom prst="rect">
            <a:avLst/>
          </a:prstGeom>
        </p:spPr>
      </p:pic>
      <p:pic>
        <p:nvPicPr>
          <p:cNvPr id="22" name="Object 34"/>
          <p:cNvPicPr>
            <a:picLocks noChangeAspect="1"/>
          </p:cNvPicPr>
          <p:nvPr/>
        </p:nvPicPr>
        <p:blipFill rotWithShape="1">
          <a:blip r:embed="rId10"/>
          <a:srcRect r="310" b="50510"/>
          <a:stretch>
            <a:fillRect/>
          </a:stretch>
        </p:blipFill>
        <p:spPr>
          <a:xfrm>
            <a:off x="3308298" y="4517150"/>
            <a:ext cx="2776961" cy="608232"/>
          </a:xfrm>
          <a:prstGeom prst="rect">
            <a:avLst/>
          </a:prstGeom>
        </p:spPr>
      </p:pic>
      <p:grpSp>
        <p:nvGrpSpPr>
          <p:cNvPr id="23" name="그룹 1012"/>
          <p:cNvGrpSpPr/>
          <p:nvPr/>
        </p:nvGrpSpPr>
        <p:grpSpPr>
          <a:xfrm>
            <a:off x="6715256" y="1474228"/>
            <a:ext cx="1620000" cy="1620000"/>
            <a:chOff x="11968637" y="3066212"/>
            <a:chExt cx="2253415" cy="2253415"/>
          </a:xfrm>
        </p:grpSpPr>
        <p:grpSp>
          <p:nvGrpSpPr>
            <p:cNvPr id="24" name="그룹 1013"/>
            <p:cNvGrpSpPr/>
            <p:nvPr/>
          </p:nvGrpSpPr>
          <p:grpSpPr>
            <a:xfrm>
              <a:off x="11968637" y="3066212"/>
              <a:ext cx="2253415" cy="2253415"/>
              <a:chOff x="11968637" y="3066212"/>
              <a:chExt cx="2253415" cy="2253415"/>
            </a:xfrm>
          </p:grpSpPr>
          <p:pic>
            <p:nvPicPr>
              <p:cNvPr id="27" name="Object 40"/>
              <p:cNvPicPr>
                <a:picLocks noChangeAspect="1"/>
              </p:cNvPicPr>
              <p:nvPr/>
            </p:nvPicPr>
            <p:blipFill rotWithShape="1">
              <a:blip r:embed="rId11"/>
              <a:stretch>
                <a:fillRect/>
              </a:stretch>
            </p:blipFill>
            <p:spPr>
              <a:xfrm>
                <a:off x="11968637" y="3066212"/>
                <a:ext cx="2253415" cy="2253415"/>
              </a:xfrm>
              <a:prstGeom prst="rect">
                <a:avLst/>
              </a:prstGeom>
            </p:spPr>
          </p:pic>
        </p:grpSp>
        <p:grpSp>
          <p:nvGrpSpPr>
            <p:cNvPr id="25" name="그룹 1014"/>
            <p:cNvGrpSpPr/>
            <p:nvPr/>
          </p:nvGrpSpPr>
          <p:grpSpPr>
            <a:xfrm>
              <a:off x="11999650" y="3097225"/>
              <a:ext cx="2191390" cy="2191390"/>
              <a:chOff x="11999650" y="3097225"/>
              <a:chExt cx="2191390" cy="2191390"/>
            </a:xfrm>
          </p:grpSpPr>
          <p:pic>
            <p:nvPicPr>
              <p:cNvPr id="26" name="Object 43"/>
              <p:cNvPicPr>
                <a:picLocks noChangeAspect="1"/>
              </p:cNvPicPr>
              <p:nvPr/>
            </p:nvPicPr>
            <p:blipFill rotWithShape="1">
              <a:blip r:embed="rId12"/>
              <a:stretch>
                <a:fillRect/>
              </a:stretch>
            </p:blipFill>
            <p:spPr>
              <a:xfrm>
                <a:off x="11999650" y="3097225"/>
                <a:ext cx="2191390" cy="2191390"/>
              </a:xfrm>
              <a:prstGeom prst="rect">
                <a:avLst/>
              </a:prstGeom>
            </p:spPr>
          </p:pic>
        </p:grpSp>
      </p:grpSp>
      <p:pic>
        <p:nvPicPr>
          <p:cNvPr id="28" name="Object 46"/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x="6183515" y="3212398"/>
            <a:ext cx="2364377" cy="1057261"/>
          </a:xfrm>
          <a:prstGeom prst="rect">
            <a:avLst/>
          </a:prstGeom>
        </p:spPr>
      </p:pic>
      <p:pic>
        <p:nvPicPr>
          <p:cNvPr id="29" name="Object 47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463442" y="3799116"/>
            <a:ext cx="2058175" cy="439837"/>
          </a:xfrm>
          <a:prstGeom prst="rect">
            <a:avLst/>
          </a:prstGeom>
        </p:spPr>
      </p:pic>
      <p:pic>
        <p:nvPicPr>
          <p:cNvPr id="30" name="Object 48"/>
          <p:cNvPicPr>
            <a:picLocks noChangeAspect="1"/>
          </p:cNvPicPr>
          <p:nvPr/>
        </p:nvPicPr>
        <p:blipFill rotWithShape="1">
          <a:blip r:embed="rId14"/>
          <a:srcRect r="-530" b="35490"/>
          <a:stretch>
            <a:fillRect/>
          </a:stretch>
        </p:blipFill>
        <p:spPr>
          <a:xfrm>
            <a:off x="6236148" y="4512262"/>
            <a:ext cx="2689661" cy="819568"/>
          </a:xfrm>
          <a:prstGeom prst="rect">
            <a:avLst/>
          </a:prstGeom>
        </p:spPr>
      </p:pic>
      <p:pic>
        <p:nvPicPr>
          <p:cNvPr id="31" name="Object 54"/>
          <p:cNvPicPr>
            <a:picLocks noChangeAspect="1"/>
          </p:cNvPicPr>
          <p:nvPr/>
        </p:nvPicPr>
        <p:blipFill rotWithShape="1">
          <a:blip r:embed="rId15"/>
          <a:stretch>
            <a:fillRect/>
          </a:stretch>
        </p:blipFill>
        <p:spPr>
          <a:xfrm rot="20880000">
            <a:off x="2518798" y="704625"/>
            <a:ext cx="702219" cy="691537"/>
          </a:xfrm>
          <a:prstGeom prst="rect">
            <a:avLst/>
          </a:prstGeom>
        </p:spPr>
      </p:pic>
      <p:grpSp>
        <p:nvGrpSpPr>
          <p:cNvPr id="32" name="그룹 1016"/>
          <p:cNvGrpSpPr/>
          <p:nvPr/>
        </p:nvGrpSpPr>
        <p:grpSpPr>
          <a:xfrm>
            <a:off x="2518677" y="1368857"/>
            <a:ext cx="462619" cy="250462"/>
            <a:chOff x="7206561" y="3600853"/>
            <a:chExt cx="657007" cy="340622"/>
          </a:xfrm>
        </p:grpSpPr>
        <p:pic>
          <p:nvPicPr>
            <p:cNvPr id="33" name="Object 56"/>
            <p:cNvPicPr>
              <a:picLocks noChangeAspect="1"/>
            </p:cNvPicPr>
            <p:nvPr/>
          </p:nvPicPr>
          <p:blipFill rotWithShape="1">
            <a:blip r:embed="rId16"/>
            <a:stretch>
              <a:fillRect/>
            </a:stretch>
          </p:blipFill>
          <p:spPr>
            <a:xfrm rot="16200000">
              <a:off x="7206561" y="3600853"/>
              <a:ext cx="657007" cy="340622"/>
            </a:xfrm>
            <a:prstGeom prst="rect">
              <a:avLst/>
            </a:prstGeom>
          </p:spPr>
        </p:pic>
      </p:grpSp>
      <p:pic>
        <p:nvPicPr>
          <p:cNvPr id="34" name="Object 58"/>
          <p:cNvPicPr>
            <a:picLocks noChangeAspect="1"/>
          </p:cNvPicPr>
          <p:nvPr/>
        </p:nvPicPr>
        <p:blipFill rotWithShape="1">
          <a:blip r:embed="rId17"/>
          <a:stretch>
            <a:fillRect/>
          </a:stretch>
        </p:blipFill>
        <p:spPr>
          <a:xfrm>
            <a:off x="5540358" y="2284228"/>
            <a:ext cx="720675" cy="669030"/>
          </a:xfrm>
          <a:prstGeom prst="rect">
            <a:avLst/>
          </a:prstGeom>
        </p:spPr>
      </p:pic>
      <p:grpSp>
        <p:nvGrpSpPr>
          <p:cNvPr id="35" name="그룹 1017"/>
          <p:cNvGrpSpPr/>
          <p:nvPr/>
        </p:nvGrpSpPr>
        <p:grpSpPr>
          <a:xfrm>
            <a:off x="5427652" y="2004504"/>
            <a:ext cx="462619" cy="250462"/>
            <a:chOff x="10737200" y="4380167"/>
            <a:chExt cx="657007" cy="340622"/>
          </a:xfrm>
        </p:grpSpPr>
        <p:pic>
          <p:nvPicPr>
            <p:cNvPr id="36" name="Object 60"/>
            <p:cNvPicPr>
              <a:picLocks noChangeAspect="1"/>
            </p:cNvPicPr>
            <p:nvPr/>
          </p:nvPicPr>
          <p:blipFill rotWithShape="1">
            <a:blip r:embed="rId18"/>
            <a:stretch>
              <a:fillRect/>
            </a:stretch>
          </p:blipFill>
          <p:spPr>
            <a:xfrm rot="14820000">
              <a:off x="10737200" y="4380167"/>
              <a:ext cx="657007" cy="340622"/>
            </a:xfrm>
            <a:prstGeom prst="rect">
              <a:avLst/>
            </a:prstGeom>
          </p:spPr>
        </p:pic>
      </p:grpSp>
      <p:pic>
        <p:nvPicPr>
          <p:cNvPr id="37" name="Object 62"/>
          <p:cNvPicPr>
            <a:picLocks noChangeAspect="1"/>
          </p:cNvPicPr>
          <p:nvPr/>
        </p:nvPicPr>
        <p:blipFill rotWithShape="1">
          <a:blip r:embed="rId19"/>
          <a:stretch>
            <a:fillRect/>
          </a:stretch>
        </p:blipFill>
        <p:spPr>
          <a:xfrm>
            <a:off x="8123224" y="716971"/>
            <a:ext cx="796786" cy="669030"/>
          </a:xfrm>
          <a:prstGeom prst="rect">
            <a:avLst/>
          </a:prstGeom>
        </p:spPr>
      </p:pic>
      <p:grpSp>
        <p:nvGrpSpPr>
          <p:cNvPr id="38" name="그룹 1018"/>
          <p:cNvGrpSpPr/>
          <p:nvPr/>
        </p:nvGrpSpPr>
        <p:grpSpPr>
          <a:xfrm>
            <a:off x="7707044" y="1154878"/>
            <a:ext cx="442455" cy="239546"/>
            <a:chOff x="13746290" y="3105997"/>
            <a:chExt cx="628372" cy="325776"/>
          </a:xfrm>
        </p:grpSpPr>
        <p:pic>
          <p:nvPicPr>
            <p:cNvPr id="39" name="Object 64"/>
            <p:cNvPicPr>
              <a:picLocks noChangeAspect="1"/>
            </p:cNvPicPr>
            <p:nvPr/>
          </p:nvPicPr>
          <p:blipFill rotWithShape="1">
            <a:blip r:embed="rId20"/>
            <a:stretch>
              <a:fillRect/>
            </a:stretch>
          </p:blipFill>
          <p:spPr>
            <a:xfrm rot="8340000">
              <a:off x="13746290" y="3105997"/>
              <a:ext cx="628372" cy="325776"/>
            </a:xfrm>
            <a:prstGeom prst="rect">
              <a:avLst/>
            </a:prstGeom>
          </p:spPr>
        </p:pic>
      </p:grpSp>
      <p:grpSp>
        <p:nvGrpSpPr>
          <p:cNvPr id="40" name="그룹 1021"/>
          <p:cNvGrpSpPr/>
          <p:nvPr/>
        </p:nvGrpSpPr>
        <p:grpSpPr>
          <a:xfrm>
            <a:off x="9478279" y="1451933"/>
            <a:ext cx="1620000" cy="1620000"/>
            <a:chOff x="15399040" y="2980498"/>
            <a:chExt cx="2245942" cy="2245942"/>
          </a:xfrm>
        </p:grpSpPr>
        <p:grpSp>
          <p:nvGrpSpPr>
            <p:cNvPr id="41" name="그룹 1022"/>
            <p:cNvGrpSpPr/>
            <p:nvPr/>
          </p:nvGrpSpPr>
          <p:grpSpPr>
            <a:xfrm>
              <a:off x="15399040" y="2980498"/>
              <a:ext cx="2245942" cy="2245942"/>
              <a:chOff x="15399040" y="2980498"/>
              <a:chExt cx="2245942" cy="2245942"/>
            </a:xfrm>
          </p:grpSpPr>
          <p:pic>
            <p:nvPicPr>
              <p:cNvPr id="44" name="Object 74"/>
              <p:cNvPicPr>
                <a:picLocks noChangeAspect="1"/>
              </p:cNvPicPr>
              <p:nvPr/>
            </p:nvPicPr>
            <p:blipFill rotWithShape="1">
              <a:blip r:embed="rId21"/>
              <a:stretch>
                <a:fillRect/>
              </a:stretch>
            </p:blipFill>
            <p:spPr>
              <a:xfrm>
                <a:off x="15399040" y="2980498"/>
                <a:ext cx="2245942" cy="2245942"/>
              </a:xfrm>
              <a:prstGeom prst="rect">
                <a:avLst/>
              </a:prstGeom>
            </p:spPr>
          </p:pic>
        </p:grpSp>
        <p:grpSp>
          <p:nvGrpSpPr>
            <p:cNvPr id="42" name="그룹 1023"/>
            <p:cNvGrpSpPr/>
            <p:nvPr/>
          </p:nvGrpSpPr>
          <p:grpSpPr>
            <a:xfrm>
              <a:off x="15429950" y="3011408"/>
              <a:ext cx="2184123" cy="2184123"/>
              <a:chOff x="15429950" y="3011408"/>
              <a:chExt cx="2184123" cy="2184123"/>
            </a:xfrm>
          </p:grpSpPr>
          <p:pic>
            <p:nvPicPr>
              <p:cNvPr id="43" name="Object 77"/>
              <p:cNvPicPr>
                <a:picLocks noChangeAspect="1"/>
              </p:cNvPicPr>
              <p:nvPr/>
            </p:nvPicPr>
            <p:blipFill rotWithShape="1">
              <a:blip r:embed="rId22"/>
              <a:stretch>
                <a:fillRect/>
              </a:stretch>
            </p:blipFill>
            <p:spPr>
              <a:xfrm>
                <a:off x="15429950" y="3011408"/>
                <a:ext cx="2184123" cy="2184123"/>
              </a:xfrm>
              <a:prstGeom prst="rect">
                <a:avLst/>
              </a:prstGeom>
            </p:spPr>
          </p:pic>
        </p:grpSp>
      </p:grpSp>
      <p:pic>
        <p:nvPicPr>
          <p:cNvPr id="45" name="Object 80"/>
          <p:cNvPicPr>
            <a:picLocks noChangeAspect="1"/>
          </p:cNvPicPr>
          <p:nvPr/>
        </p:nvPicPr>
        <p:blipFill rotWithShape="1">
          <a:blip r:embed="rId23"/>
          <a:stretch>
            <a:fillRect/>
          </a:stretch>
        </p:blipFill>
        <p:spPr>
          <a:xfrm>
            <a:off x="9099133" y="3220145"/>
            <a:ext cx="2297291" cy="1013421"/>
          </a:xfrm>
          <a:prstGeom prst="rect">
            <a:avLst/>
          </a:prstGeom>
        </p:spPr>
      </p:pic>
      <p:pic>
        <p:nvPicPr>
          <p:cNvPr id="46" name="Object 81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9331521" y="3814807"/>
            <a:ext cx="2058175" cy="439837"/>
          </a:xfrm>
          <a:prstGeom prst="rect">
            <a:avLst/>
          </a:prstGeom>
        </p:spPr>
      </p:pic>
      <p:pic>
        <p:nvPicPr>
          <p:cNvPr id="47" name="Object 82"/>
          <p:cNvPicPr>
            <a:picLocks noChangeAspect="1"/>
          </p:cNvPicPr>
          <p:nvPr/>
        </p:nvPicPr>
        <p:blipFill rotWithShape="1">
          <a:blip r:embed="rId24"/>
          <a:srcRect r="2040" b="56750"/>
          <a:stretch>
            <a:fillRect/>
          </a:stretch>
        </p:blipFill>
        <p:spPr>
          <a:xfrm>
            <a:off x="9076698" y="4475110"/>
            <a:ext cx="2423163" cy="702232"/>
          </a:xfrm>
          <a:prstGeom prst="rect">
            <a:avLst/>
          </a:prstGeom>
        </p:spPr>
      </p:pic>
      <p:pic>
        <p:nvPicPr>
          <p:cNvPr id="48" name="Object 83"/>
          <p:cNvPicPr>
            <a:picLocks noChangeAspect="1"/>
          </p:cNvPicPr>
          <p:nvPr/>
        </p:nvPicPr>
        <p:blipFill rotWithShape="1">
          <a:blip r:embed="rId25"/>
          <a:stretch>
            <a:fillRect/>
          </a:stretch>
        </p:blipFill>
        <p:spPr>
          <a:xfrm>
            <a:off x="8745768" y="2877234"/>
            <a:ext cx="780416" cy="669029"/>
          </a:xfrm>
          <a:prstGeom prst="rect">
            <a:avLst/>
          </a:prstGeom>
        </p:spPr>
      </p:pic>
      <p:grpSp>
        <p:nvGrpSpPr>
          <p:cNvPr id="49" name="그룹 1024"/>
          <p:cNvGrpSpPr/>
          <p:nvPr/>
        </p:nvGrpSpPr>
        <p:grpSpPr>
          <a:xfrm>
            <a:off x="9266976" y="2842926"/>
            <a:ext cx="442455" cy="239546"/>
            <a:chOff x="15190665" y="4797660"/>
            <a:chExt cx="628372" cy="325776"/>
          </a:xfrm>
        </p:grpSpPr>
        <p:pic>
          <p:nvPicPr>
            <p:cNvPr id="50" name="Object 85"/>
            <p:cNvPicPr>
              <a:picLocks noChangeAspect="1"/>
            </p:cNvPicPr>
            <p:nvPr/>
          </p:nvPicPr>
          <p:blipFill rotWithShape="1">
            <a:blip r:embed="rId20"/>
            <a:stretch>
              <a:fillRect/>
            </a:stretch>
          </p:blipFill>
          <p:spPr>
            <a:xfrm rot="18660000">
              <a:off x="15190665" y="4797660"/>
              <a:ext cx="628372" cy="325776"/>
            </a:xfrm>
            <a:prstGeom prst="rect">
              <a:avLst/>
            </a:prstGeom>
          </p:spPr>
        </p:pic>
      </p:grpSp>
      <p:sp>
        <p:nvSpPr>
          <p:cNvPr id="51" name="TextBox 50"/>
          <p:cNvSpPr txBox="1"/>
          <p:nvPr/>
        </p:nvSpPr>
        <p:spPr>
          <a:xfrm>
            <a:off x="6619232" y="5433141"/>
            <a:ext cx="181204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600"/>
              <a:t>역할</a:t>
            </a:r>
            <a:r>
              <a:rPr lang="en-US" altLang="ko-KR" sz="1600"/>
              <a:t>: </a:t>
            </a:r>
            <a:r>
              <a:rPr lang="ko-KR" altLang="en-US" sz="1600"/>
              <a:t>딥러닝 학습모델 공동개발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3380604" y="5585348"/>
            <a:ext cx="2653829" cy="8230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600"/>
              <a:t>역할</a:t>
            </a:r>
            <a:r>
              <a:rPr lang="en-US" altLang="ko-KR" sz="1600"/>
              <a:t>: </a:t>
            </a:r>
            <a:r>
              <a:rPr lang="ko-KR" altLang="en-US" sz="1600"/>
              <a:t>데이터 수집, 정제</a:t>
            </a:r>
          </a:p>
          <a:p>
            <a:pPr algn="ctr">
              <a:defRPr/>
            </a:pPr>
            <a:r>
              <a:rPr lang="ko-KR" altLang="en-US" sz="1600"/>
              <a:t>개발환경 구축(라즈베리파이 환경 초기 설정)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614718" y="5582674"/>
            <a:ext cx="2693580" cy="816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600" dirty="0"/>
              <a:t>역할</a:t>
            </a:r>
            <a:r>
              <a:rPr lang="en-US" altLang="ko-KR" sz="1600" dirty="0"/>
              <a:t>: </a:t>
            </a:r>
            <a:r>
              <a:rPr lang="ko-KR" altLang="en-US" sz="1600" dirty="0"/>
              <a:t>프로젝트 총괄</a:t>
            </a:r>
          </a:p>
          <a:p>
            <a:pPr algn="ctr">
              <a:defRPr/>
            </a:pPr>
            <a:r>
              <a:rPr lang="ko-KR" altLang="en-US" sz="1600" dirty="0"/>
              <a:t>개발환경 구축(</a:t>
            </a:r>
            <a:r>
              <a:rPr lang="ko-KR" altLang="en-US" sz="1600" dirty="0" err="1"/>
              <a:t>라즈베리파이</a:t>
            </a:r>
            <a:r>
              <a:rPr lang="ko-KR" altLang="en-US" sz="1600" dirty="0"/>
              <a:t> 환경 초기 설정)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9298177" y="5433142"/>
            <a:ext cx="2423162" cy="5752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600"/>
              <a:t>역할</a:t>
            </a:r>
            <a:r>
              <a:rPr lang="en-US" altLang="ko-KR" sz="1600"/>
              <a:t>: </a:t>
            </a:r>
            <a:r>
              <a:rPr lang="ko-KR" altLang="en-US" sz="1600"/>
              <a:t>딥러닝 학습모델</a:t>
            </a:r>
          </a:p>
          <a:p>
            <a:pPr algn="ctr">
              <a:defRPr/>
            </a:pPr>
            <a:r>
              <a:rPr lang="ko-KR" altLang="en-US" sz="1600"/>
              <a:t>공동개발</a:t>
            </a:r>
            <a:endParaRPr lang="en-US" altLang="ko-KR" sz="16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1379105" y="6280856"/>
            <a:ext cx="504284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200"/>
              <a:t>5/23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36884" y="222789"/>
            <a:ext cx="5355256" cy="45158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400" b="1"/>
              <a:t>서론</a:t>
            </a:r>
            <a:r>
              <a:rPr lang="en-US" altLang="ko-KR"/>
              <a:t> </a:t>
            </a:r>
            <a:r>
              <a:rPr lang="en-US" altLang="ko-KR" sz="2400"/>
              <a:t>- CNN Detection Cam </a:t>
            </a:r>
            <a:r>
              <a:rPr lang="ko-KR" altLang="en-US" sz="2400"/>
              <a:t>개발동기</a:t>
            </a:r>
          </a:p>
        </p:txBody>
      </p:sp>
      <p:grpSp>
        <p:nvGrpSpPr>
          <p:cNvPr id="4" name="그룹 1004"/>
          <p:cNvGrpSpPr/>
          <p:nvPr/>
        </p:nvGrpSpPr>
        <p:grpSpPr>
          <a:xfrm>
            <a:off x="768690" y="1466196"/>
            <a:ext cx="3911563" cy="1701613"/>
            <a:chOff x="4238296" y="2018927"/>
            <a:chExt cx="7285957" cy="2916953"/>
          </a:xfrm>
        </p:grpSpPr>
        <p:pic>
          <p:nvPicPr>
            <p:cNvPr id="6" name="Object 21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4238296" y="2018927"/>
              <a:ext cx="7285957" cy="2916953"/>
            </a:xfrm>
            <a:prstGeom prst="rect">
              <a:avLst/>
            </a:prstGeom>
          </p:spPr>
        </p:pic>
      </p:grpSp>
      <p:grpSp>
        <p:nvGrpSpPr>
          <p:cNvPr id="7" name="그룹 1003"/>
          <p:cNvGrpSpPr/>
          <p:nvPr/>
        </p:nvGrpSpPr>
        <p:grpSpPr>
          <a:xfrm>
            <a:off x="707950" y="3547105"/>
            <a:ext cx="5310771" cy="1578039"/>
            <a:chOff x="1360404" y="6071340"/>
            <a:chExt cx="7782453" cy="2573074"/>
          </a:xfrm>
        </p:grpSpPr>
        <p:pic>
          <p:nvPicPr>
            <p:cNvPr id="8" name="Object 17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360404" y="6071340"/>
              <a:ext cx="7782453" cy="2573074"/>
            </a:xfrm>
            <a:prstGeom prst="rect">
              <a:avLst/>
            </a:prstGeom>
          </p:spPr>
        </p:pic>
      </p:grpSp>
      <p:pic>
        <p:nvPicPr>
          <p:cNvPr id="9" name="Object 19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25405" y="5155558"/>
            <a:ext cx="5193316" cy="347553"/>
          </a:xfrm>
          <a:prstGeom prst="rect">
            <a:avLst/>
          </a:prstGeom>
        </p:spPr>
      </p:pic>
      <p:pic>
        <p:nvPicPr>
          <p:cNvPr id="10" name="Object 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699162" y="1654728"/>
            <a:ext cx="436969" cy="400113"/>
          </a:xfrm>
          <a:prstGeom prst="rect">
            <a:avLst/>
          </a:prstGeom>
        </p:spPr>
      </p:pic>
      <p:pic>
        <p:nvPicPr>
          <p:cNvPr id="11" name="Object 6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6699162" y="2669085"/>
            <a:ext cx="464191" cy="400113"/>
          </a:xfrm>
          <a:prstGeom prst="rect">
            <a:avLst/>
          </a:prstGeom>
        </p:spPr>
      </p:pic>
      <p:pic>
        <p:nvPicPr>
          <p:cNvPr id="12" name="Object 7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6699162" y="3829429"/>
            <a:ext cx="463956" cy="400113"/>
          </a:xfrm>
          <a:prstGeom prst="rect">
            <a:avLst/>
          </a:prstGeom>
        </p:spPr>
      </p:pic>
      <p:pic>
        <p:nvPicPr>
          <p:cNvPr id="13" name="Object 8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7262387" y="1487814"/>
            <a:ext cx="4237298" cy="694562"/>
          </a:xfrm>
          <a:prstGeom prst="rect">
            <a:avLst/>
          </a:prstGeom>
        </p:spPr>
      </p:pic>
      <p:pic>
        <p:nvPicPr>
          <p:cNvPr id="14" name="Object 9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7262387" y="2570366"/>
            <a:ext cx="3911563" cy="683206"/>
          </a:xfrm>
          <a:prstGeom prst="rect">
            <a:avLst/>
          </a:prstGeom>
        </p:spPr>
      </p:pic>
      <p:pic>
        <p:nvPicPr>
          <p:cNvPr id="15" name="Object 10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7282092" y="3641562"/>
            <a:ext cx="4088414" cy="694563"/>
          </a:xfrm>
          <a:prstGeom prst="rect">
            <a:avLst/>
          </a:prstGeom>
        </p:spPr>
      </p:pic>
      <p:pic>
        <p:nvPicPr>
          <p:cNvPr id="16" name="Object 11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 rot="21120000">
            <a:off x="5026834" y="946045"/>
            <a:ext cx="1811776" cy="430317"/>
          </a:xfrm>
          <a:prstGeom prst="rect">
            <a:avLst/>
          </a:prstGeom>
        </p:spPr>
      </p:pic>
      <p:grpSp>
        <p:nvGrpSpPr>
          <p:cNvPr id="17" name="그룹 1002"/>
          <p:cNvGrpSpPr/>
          <p:nvPr/>
        </p:nvGrpSpPr>
        <p:grpSpPr>
          <a:xfrm>
            <a:off x="4585115" y="1603904"/>
            <a:ext cx="316532" cy="168272"/>
            <a:chOff x="11452775" y="2954451"/>
            <a:chExt cx="688404" cy="310153"/>
          </a:xfrm>
        </p:grpSpPr>
        <p:pic>
          <p:nvPicPr>
            <p:cNvPr id="18" name="Object 13"/>
            <p:cNvPicPr>
              <a:picLocks noChangeAspect="1"/>
            </p:cNvPicPr>
            <p:nvPr/>
          </p:nvPicPr>
          <p:blipFill rotWithShape="1">
            <a:blip r:embed="rId12"/>
            <a:stretch>
              <a:fillRect/>
            </a:stretch>
          </p:blipFill>
          <p:spPr>
            <a:xfrm rot="6720000">
              <a:off x="11452775" y="2954451"/>
              <a:ext cx="688404" cy="310153"/>
            </a:xfrm>
            <a:prstGeom prst="rect">
              <a:avLst/>
            </a:prstGeom>
          </p:spPr>
        </p:pic>
      </p:grpSp>
      <p:pic>
        <p:nvPicPr>
          <p:cNvPr id="19" name="Object 23"/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x="6699162" y="4901905"/>
            <a:ext cx="463957" cy="391113"/>
          </a:xfrm>
          <a:prstGeom prst="rect">
            <a:avLst/>
          </a:prstGeom>
        </p:spPr>
      </p:pic>
      <p:pic>
        <p:nvPicPr>
          <p:cNvPr id="20" name="Object 24"/>
          <p:cNvPicPr>
            <a:picLocks noChangeAspect="1"/>
          </p:cNvPicPr>
          <p:nvPr/>
        </p:nvPicPr>
        <p:blipFill rotWithShape="1">
          <a:blip r:embed="rId14"/>
          <a:stretch>
            <a:fillRect/>
          </a:stretch>
        </p:blipFill>
        <p:spPr>
          <a:xfrm>
            <a:off x="7262387" y="4757002"/>
            <a:ext cx="3791196" cy="6787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1379105" y="6280856"/>
            <a:ext cx="504285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200"/>
              <a:t>6/23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36884" y="222789"/>
            <a:ext cx="5355256" cy="45158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400" b="1"/>
              <a:t>서론</a:t>
            </a:r>
            <a:r>
              <a:rPr lang="en-US" altLang="ko-KR"/>
              <a:t> </a:t>
            </a:r>
            <a:r>
              <a:rPr lang="en-US" altLang="ko-KR" sz="2400"/>
              <a:t>- </a:t>
            </a:r>
            <a:r>
              <a:rPr lang="en-US" altLang="ko-KR" sz="2400">
                <a:latin typeface="+mn-lt"/>
                <a:ea typeface="+mn-ea"/>
                <a:cs typeface="+mn-cs"/>
              </a:rPr>
              <a:t>CNN Detection Cam </a:t>
            </a:r>
            <a:r>
              <a:rPr lang="ko-KR" altLang="en-US" sz="2400"/>
              <a:t>개발목적</a:t>
            </a:r>
          </a:p>
        </p:txBody>
      </p:sp>
      <p:pic>
        <p:nvPicPr>
          <p:cNvPr id="21" name="Object 1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114182" y="1338943"/>
            <a:ext cx="7267209" cy="56785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033464" y="2561283"/>
            <a:ext cx="10125071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b="1"/>
              <a:t>▶ 안정성</a:t>
            </a:r>
            <a:r>
              <a:rPr lang="en-US" altLang="ko-KR" sz="2400" b="1"/>
              <a:t>, </a:t>
            </a:r>
            <a:r>
              <a:rPr lang="ko-KR" altLang="en-US" sz="2400" b="1"/>
              <a:t>편리성</a:t>
            </a:r>
          </a:p>
          <a:p>
            <a:pPr lvl="0">
              <a:defRPr/>
            </a:pPr>
            <a:r>
              <a:rPr lang="en-US" altLang="ko-KR" sz="2400"/>
              <a:t> - </a:t>
            </a:r>
            <a:r>
              <a:rPr lang="ko-KR" altLang="en-US" sz="2400"/>
              <a:t>주행가능 도로 감지를 통해 안전성을 확보</a:t>
            </a:r>
          </a:p>
          <a:p>
            <a:pPr lvl="0">
              <a:defRPr/>
            </a:pPr>
            <a:r>
              <a:rPr lang="ko-KR" altLang="en-US" sz="2400"/>
              <a:t> </a:t>
            </a:r>
            <a:r>
              <a:rPr lang="en-US" altLang="ko-KR" sz="2400"/>
              <a:t>- </a:t>
            </a:r>
            <a:r>
              <a:rPr lang="ko-KR" altLang="en-US" sz="2400"/>
              <a:t>탑승자에게 자전거 도로로 목적지까지 안내해 이동수단의 편리성을 제공</a:t>
            </a:r>
          </a:p>
          <a:p>
            <a:pPr lvl="0">
              <a:defRPr/>
            </a:pPr>
            <a:endParaRPr lang="en-US" altLang="ko-KR" sz="2400"/>
          </a:p>
          <a:p>
            <a:pPr lvl="0">
              <a:defRPr/>
            </a:pPr>
            <a:r>
              <a:rPr lang="ko-KR" altLang="en-US" sz="2400" b="1"/>
              <a:t>▶ 불법 주행 감소</a:t>
            </a:r>
          </a:p>
          <a:p>
            <a:pPr lvl="0">
              <a:defRPr/>
            </a:pPr>
            <a:r>
              <a:rPr lang="en-US" altLang="ko-KR" sz="2400"/>
              <a:t> - </a:t>
            </a:r>
            <a:r>
              <a:rPr lang="ko-KR" altLang="en-US" sz="2400"/>
              <a:t>탑승자가 이용 중에 불법주행을 인식해 불법주행 법률에 대한 인식률과 실제</a:t>
            </a:r>
          </a:p>
          <a:p>
            <a:pPr lvl="0">
              <a:defRPr/>
            </a:pPr>
            <a:r>
              <a:rPr lang="ko-KR" altLang="en-US" sz="2400"/>
              <a:t>  준수율의 차이를 줄여 불법주행 감소 및 사고 예방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1379105" y="6471356"/>
            <a:ext cx="504285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200"/>
              <a:t>7/23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36883" y="222789"/>
            <a:ext cx="4821856" cy="45158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400" b="1"/>
              <a:t>서론</a:t>
            </a:r>
            <a:r>
              <a:rPr lang="en-US" altLang="ko-KR"/>
              <a:t> </a:t>
            </a:r>
            <a:r>
              <a:rPr lang="en-US" altLang="ko-KR" sz="2400"/>
              <a:t>– </a:t>
            </a:r>
            <a:r>
              <a:rPr lang="ko-KR" altLang="en-US" sz="2400"/>
              <a:t>국내</a:t>
            </a:r>
            <a:r>
              <a:rPr lang="en-US" altLang="ko-KR" sz="2400"/>
              <a:t>, </a:t>
            </a:r>
            <a:r>
              <a:rPr lang="ko-KR" altLang="en-US" sz="2400"/>
              <a:t>국외 </a:t>
            </a:r>
            <a:r>
              <a:rPr lang="en-US" altLang="ko-KR" sz="2400"/>
              <a:t>AI</a:t>
            </a:r>
            <a:r>
              <a:rPr lang="ko-KR" altLang="en-US" sz="2400"/>
              <a:t> 관련 연구 현황</a:t>
            </a:r>
          </a:p>
        </p:txBody>
      </p:sp>
      <p:pic>
        <p:nvPicPr>
          <p:cNvPr id="1029" name="그림 102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42064" y="668402"/>
            <a:ext cx="3221486" cy="818661"/>
          </a:xfrm>
          <a:prstGeom prst="rect">
            <a:avLst/>
          </a:prstGeom>
        </p:spPr>
      </p:pic>
      <p:pic>
        <p:nvPicPr>
          <p:cNvPr id="1030" name="그림 102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03452" y="1514906"/>
            <a:ext cx="3813151" cy="3813151"/>
          </a:xfrm>
          <a:prstGeom prst="rect">
            <a:avLst/>
          </a:prstGeom>
        </p:spPr>
      </p:pic>
      <p:sp>
        <p:nvSpPr>
          <p:cNvPr id="1032" name="직사각형 1031"/>
          <p:cNvSpPr/>
          <p:nvPr/>
        </p:nvSpPr>
        <p:spPr>
          <a:xfrm>
            <a:off x="6365971" y="5327923"/>
            <a:ext cx="4595677" cy="138499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ko-KR" altLang="en-US" sz="1400" b="1" dirty="0" err="1">
                <a:solidFill>
                  <a:srgbClr val="1E1E1E">
                    <a:alpha val="100000"/>
                  </a:srgbClr>
                </a:solidFill>
                <a:latin typeface="+mj-ea"/>
                <a:ea typeface="+mj-ea"/>
              </a:rPr>
              <a:t>알파카</a:t>
            </a:r>
            <a:r>
              <a:rPr lang="ko-KR" altLang="en-US" sz="1400" dirty="0" err="1">
                <a:solidFill>
                  <a:srgbClr val="1E1E1E">
                    <a:alpha val="100000"/>
                  </a:srgbClr>
                </a:solidFill>
                <a:latin typeface="+mj-ea"/>
                <a:ea typeface="+mj-ea"/>
              </a:rPr>
              <a:t>의</a:t>
            </a:r>
            <a:r>
              <a:rPr lang="ko-KR" altLang="en-US" sz="1400" dirty="0">
                <a:solidFill>
                  <a:srgbClr val="1E1E1E">
                    <a:alpha val="100000"/>
                  </a:srgbClr>
                </a:solidFill>
                <a:latin typeface="+mj-ea"/>
                <a:ea typeface="+mj-ea"/>
              </a:rPr>
              <a:t> </a:t>
            </a:r>
            <a:r>
              <a:rPr lang="en-US" altLang="ko-KR" sz="1400" b="1" dirty="0">
                <a:solidFill>
                  <a:srgbClr val="1E1E1E">
                    <a:alpha val="100000"/>
                  </a:srgbClr>
                </a:solidFill>
                <a:latin typeface="+mj-ea"/>
                <a:ea typeface="+mj-ea"/>
              </a:rPr>
              <a:t>AI </a:t>
            </a:r>
            <a:r>
              <a:rPr lang="ko-KR" altLang="en-US" sz="1400" b="1" dirty="0">
                <a:solidFill>
                  <a:srgbClr val="1E1E1E">
                    <a:alpha val="100000"/>
                  </a:srgbClr>
                </a:solidFill>
                <a:latin typeface="+mj-ea"/>
                <a:ea typeface="+mj-ea"/>
              </a:rPr>
              <a:t>헬멧 인증 서비스란</a:t>
            </a:r>
            <a:r>
              <a:rPr lang="en-US" altLang="ko-KR" sz="1400" dirty="0">
                <a:solidFill>
                  <a:srgbClr val="1E1E1E">
                    <a:alpha val="100000"/>
                  </a:srgbClr>
                </a:solidFill>
                <a:latin typeface="+mj-ea"/>
                <a:ea typeface="+mj-ea"/>
              </a:rPr>
              <a:t>,</a:t>
            </a:r>
          </a:p>
          <a:p>
            <a:pPr algn="l">
              <a:defRPr/>
            </a:pPr>
            <a:r>
              <a:rPr lang="ko-KR" altLang="en-US" sz="1400" dirty="0">
                <a:solidFill>
                  <a:srgbClr val="1E1E1E">
                    <a:alpha val="100000"/>
                  </a:srgbClr>
                </a:solidFill>
                <a:latin typeface="+mj-ea"/>
                <a:ea typeface="+mj-ea"/>
              </a:rPr>
              <a:t>이용자가 공유 전동 </a:t>
            </a:r>
            <a:r>
              <a:rPr lang="ko-KR" altLang="en-US" sz="1400" dirty="0" err="1">
                <a:solidFill>
                  <a:srgbClr val="1E1E1E">
                    <a:alpha val="100000"/>
                  </a:srgbClr>
                </a:solidFill>
                <a:latin typeface="+mj-ea"/>
                <a:ea typeface="+mj-ea"/>
              </a:rPr>
              <a:t>킥보드</a:t>
            </a:r>
            <a:r>
              <a:rPr lang="ko-KR" altLang="en-US" sz="1400" dirty="0">
                <a:solidFill>
                  <a:srgbClr val="1E1E1E">
                    <a:alpha val="100000"/>
                  </a:srgbClr>
                </a:solidFill>
                <a:latin typeface="+mj-ea"/>
                <a:ea typeface="+mj-ea"/>
              </a:rPr>
              <a:t> </a:t>
            </a:r>
            <a:r>
              <a:rPr lang="ko-KR" altLang="en-US" sz="1400" dirty="0" err="1">
                <a:solidFill>
                  <a:srgbClr val="1E1E1E">
                    <a:alpha val="100000"/>
                  </a:srgbClr>
                </a:solidFill>
                <a:latin typeface="+mj-ea"/>
                <a:ea typeface="+mj-ea"/>
              </a:rPr>
              <a:t>알파카</a:t>
            </a:r>
            <a:r>
              <a:rPr lang="ko-KR" altLang="en-US" sz="1400" dirty="0">
                <a:solidFill>
                  <a:srgbClr val="1E1E1E">
                    <a:alpha val="100000"/>
                  </a:srgbClr>
                </a:solidFill>
                <a:latin typeface="+mj-ea"/>
                <a:ea typeface="+mj-ea"/>
              </a:rPr>
              <a:t> 대여 시</a:t>
            </a:r>
            <a:r>
              <a:rPr lang="en-US" altLang="ko-KR" sz="1400" dirty="0">
                <a:solidFill>
                  <a:srgbClr val="1E1E1E">
                    <a:alpha val="100000"/>
                  </a:srgbClr>
                </a:solidFill>
                <a:latin typeface="+mj-ea"/>
                <a:ea typeface="+mj-ea"/>
              </a:rPr>
              <a:t> </a:t>
            </a:r>
          </a:p>
          <a:p>
            <a:pPr algn="l">
              <a:defRPr/>
            </a:pPr>
            <a:r>
              <a:rPr lang="ko-KR" altLang="en-US" sz="1400" dirty="0">
                <a:solidFill>
                  <a:srgbClr val="1E1E1E">
                    <a:alpha val="100000"/>
                  </a:srgbClr>
                </a:solidFill>
                <a:latin typeface="+mj-ea"/>
                <a:ea typeface="+mj-ea"/>
              </a:rPr>
              <a:t>헬멧 착용 유무를 </a:t>
            </a:r>
            <a:r>
              <a:rPr lang="ko-KR" altLang="en-US" sz="1400" dirty="0" err="1">
                <a:solidFill>
                  <a:srgbClr val="1E1E1E">
                    <a:alpha val="100000"/>
                  </a:srgbClr>
                </a:solidFill>
                <a:latin typeface="+mj-ea"/>
                <a:ea typeface="+mj-ea"/>
              </a:rPr>
              <a:t>알파카앱을</a:t>
            </a:r>
            <a:r>
              <a:rPr lang="ko-KR" altLang="en-US" sz="1400" dirty="0">
                <a:solidFill>
                  <a:srgbClr val="1E1E1E">
                    <a:alpha val="100000"/>
                  </a:srgbClr>
                </a:solidFill>
                <a:latin typeface="+mj-ea"/>
                <a:ea typeface="+mj-ea"/>
              </a:rPr>
              <a:t> 통해 사진을 찍어</a:t>
            </a:r>
            <a:r>
              <a:rPr lang="en-US" altLang="ko-KR" sz="1400" dirty="0">
                <a:solidFill>
                  <a:srgbClr val="1E1E1E">
                    <a:alpha val="100000"/>
                  </a:srgbClr>
                </a:solidFill>
                <a:latin typeface="+mj-ea"/>
                <a:ea typeface="+mj-ea"/>
              </a:rPr>
              <a:t> </a:t>
            </a:r>
          </a:p>
          <a:p>
            <a:pPr algn="l">
              <a:defRPr/>
            </a:pPr>
            <a:r>
              <a:rPr lang="ko-KR" altLang="en-US" sz="1400" dirty="0">
                <a:solidFill>
                  <a:srgbClr val="1E1E1E">
                    <a:alpha val="100000"/>
                  </a:srgbClr>
                </a:solidFill>
                <a:latin typeface="+mj-ea"/>
                <a:ea typeface="+mj-ea"/>
              </a:rPr>
              <a:t>인증하고 헬멧 착용에 따라 </a:t>
            </a:r>
            <a:r>
              <a:rPr lang="ko-KR" altLang="en-US" sz="1400" dirty="0" err="1">
                <a:solidFill>
                  <a:srgbClr val="1E1E1E">
                    <a:alpha val="100000"/>
                  </a:srgbClr>
                </a:solidFill>
                <a:latin typeface="+mj-ea"/>
                <a:ea typeface="+mj-ea"/>
              </a:rPr>
              <a:t>알파카에서</a:t>
            </a:r>
            <a:r>
              <a:rPr lang="ko-KR" altLang="en-US" sz="1400" dirty="0">
                <a:solidFill>
                  <a:srgbClr val="1E1E1E">
                    <a:alpha val="100000"/>
                  </a:srgbClr>
                </a:solidFill>
                <a:latin typeface="+mj-ea"/>
                <a:ea typeface="+mj-ea"/>
              </a:rPr>
              <a:t> 사용할 수 있는</a:t>
            </a:r>
            <a:endParaRPr lang="en-US" altLang="ko-KR" sz="1400" dirty="0">
              <a:solidFill>
                <a:srgbClr val="1E1E1E">
                  <a:alpha val="100000"/>
                </a:srgbClr>
              </a:solidFill>
              <a:latin typeface="+mj-ea"/>
              <a:ea typeface="+mj-ea"/>
            </a:endParaRPr>
          </a:p>
          <a:p>
            <a:pPr algn="l">
              <a:defRPr/>
            </a:pPr>
            <a:r>
              <a:rPr lang="ko-KR" altLang="en-US" sz="1400" dirty="0" err="1">
                <a:solidFill>
                  <a:srgbClr val="1E1E1E">
                    <a:alpha val="100000"/>
                  </a:srgbClr>
                </a:solidFill>
                <a:latin typeface="+mj-ea"/>
                <a:ea typeface="+mj-ea"/>
              </a:rPr>
              <a:t>현금성</a:t>
            </a:r>
            <a:r>
              <a:rPr lang="ko-KR" altLang="en-US" sz="1400" dirty="0">
                <a:solidFill>
                  <a:srgbClr val="1E1E1E">
                    <a:alpha val="100000"/>
                  </a:srgbClr>
                </a:solidFill>
                <a:latin typeface="+mj-ea"/>
                <a:ea typeface="+mj-ea"/>
              </a:rPr>
              <a:t> 포인트 </a:t>
            </a:r>
            <a:r>
              <a:rPr lang="en-US" altLang="ko-KR" sz="1400" dirty="0">
                <a:solidFill>
                  <a:srgbClr val="1E1E1E">
                    <a:alpha val="100000"/>
                  </a:srgbClr>
                </a:solidFill>
                <a:latin typeface="+mj-ea"/>
                <a:ea typeface="+mj-ea"/>
              </a:rPr>
              <a:t>100 </a:t>
            </a:r>
            <a:r>
              <a:rPr lang="ko-KR" altLang="en-US" sz="1400" dirty="0">
                <a:solidFill>
                  <a:srgbClr val="1E1E1E">
                    <a:alpha val="100000"/>
                  </a:srgbClr>
                </a:solidFill>
                <a:latin typeface="+mj-ea"/>
                <a:ea typeface="+mj-ea"/>
              </a:rPr>
              <a:t>보너스 지급하는 기능</a:t>
            </a:r>
            <a:endParaRPr lang="en-US" altLang="ko-KR" sz="1400" dirty="0">
              <a:solidFill>
                <a:srgbClr val="1E1E1E">
                  <a:alpha val="100000"/>
                </a:srgbClr>
              </a:solidFill>
              <a:latin typeface="+mj-ea"/>
              <a:ea typeface="+mj-ea"/>
            </a:endParaRPr>
          </a:p>
          <a:p>
            <a:pPr algn="l">
              <a:defRPr/>
            </a:pPr>
            <a:r>
              <a:rPr sz="1400" b="0" i="0" strike="noStrike" dirty="0">
                <a:solidFill>
                  <a:srgbClr val="1E1E1E">
                    <a:alpha val="100000"/>
                  </a:srgbClr>
                </a:solidFill>
              </a:rPr>
              <a:t>출</a:t>
            </a:r>
            <a:r>
              <a:rPr lang="ko-KR" altLang="en-US" sz="1400" b="0" i="0" strike="noStrike" dirty="0">
                <a:solidFill>
                  <a:srgbClr val="1E1E1E">
                    <a:alpha val="100000"/>
                  </a:srgbClr>
                </a:solidFill>
              </a:rPr>
              <a:t>처</a:t>
            </a:r>
            <a:r>
              <a:rPr lang="en-US" altLang="ko-KR" sz="1400" b="0" i="0" strike="noStrike" dirty="0">
                <a:solidFill>
                  <a:srgbClr val="1E1E1E">
                    <a:alpha val="100000"/>
                  </a:srgbClr>
                </a:solidFill>
              </a:rPr>
              <a:t>_</a:t>
            </a:r>
            <a:r>
              <a:rPr sz="1400" b="0" i="0" strike="noStrike" dirty="0" err="1">
                <a:solidFill>
                  <a:srgbClr val="1E1E1E">
                    <a:alpha val="100000"/>
                  </a:srgbClr>
                </a:solidFill>
              </a:rPr>
              <a:t>전기신문</a:t>
            </a:r>
            <a:r>
              <a:rPr lang="en-US" altLang="ko-KR" sz="1400" b="0" i="0" strike="noStrike" dirty="0">
                <a:solidFill>
                  <a:srgbClr val="1E1E1E">
                    <a:alpha val="100000"/>
                  </a:srgbClr>
                </a:solidFill>
              </a:rPr>
              <a:t>:</a:t>
            </a:r>
            <a:r>
              <a:rPr lang="ko-KR" altLang="en-US" sz="1400" b="0" i="0" strike="noStrike" dirty="0">
                <a:solidFill>
                  <a:srgbClr val="1E1E1E">
                    <a:alpha val="100000"/>
                  </a:srgbClr>
                </a:solidFill>
              </a:rPr>
              <a:t> </a:t>
            </a:r>
            <a:r>
              <a:rPr sz="1400" b="0" i="0" strike="noStrike" dirty="0">
                <a:solidFill>
                  <a:srgbClr val="1E1E1E">
                    <a:alpha val="100000"/>
                  </a:srgbClr>
                </a:solidFill>
                <a:hlinkClick r:id="rId4"/>
              </a:rPr>
              <a:t>https://www.electimes.com</a:t>
            </a:r>
            <a:endParaRPr sz="1250" b="0" i="0" strike="noStrike" dirty="0">
              <a:solidFill>
                <a:srgbClr val="1E1E1E">
                  <a:alpha val="100000"/>
                </a:srgbClr>
              </a:solidFill>
            </a:endParaRPr>
          </a:p>
        </p:txBody>
      </p:sp>
      <p:pic>
        <p:nvPicPr>
          <p:cNvPr id="1033" name="그림 1032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334584" y="1514907"/>
            <a:ext cx="3957992" cy="3795346"/>
          </a:xfrm>
          <a:prstGeom prst="rect">
            <a:avLst/>
          </a:prstGeom>
        </p:spPr>
      </p:pic>
      <p:pic>
        <p:nvPicPr>
          <p:cNvPr id="1034" name="그림 1033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6633361" y="671821"/>
            <a:ext cx="3313527" cy="76297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A489DFE-FD6B-43F7-917E-2C180F23F3E1}"/>
              </a:ext>
            </a:extLst>
          </p:cNvPr>
          <p:cNvSpPr txBox="1"/>
          <p:nvPr/>
        </p:nvSpPr>
        <p:spPr>
          <a:xfrm>
            <a:off x="810944" y="5417182"/>
            <a:ext cx="5383074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400" b="1" dirty="0" err="1"/>
              <a:t>지쿠터의</a:t>
            </a:r>
            <a:r>
              <a:rPr lang="ko-KR" altLang="en-US" sz="1400" b="1" dirty="0"/>
              <a:t> </a:t>
            </a:r>
            <a:r>
              <a:rPr lang="ko-KR" altLang="en-US" sz="1400" b="1" dirty="0" err="1"/>
              <a:t>터치앤고</a:t>
            </a:r>
            <a:r>
              <a:rPr lang="ko-KR" altLang="en-US" sz="1400" b="1" dirty="0"/>
              <a:t> 서비스란</a:t>
            </a:r>
            <a:r>
              <a:rPr lang="en-US" altLang="ko-KR" sz="1400" b="1" dirty="0"/>
              <a:t>,</a:t>
            </a:r>
          </a:p>
          <a:p>
            <a:pPr>
              <a:defRPr/>
            </a:pPr>
            <a:r>
              <a:rPr lang="ko-KR" altLang="en-US" sz="1400" dirty="0"/>
              <a:t> 앱을 구동하지 않아도 되며 </a:t>
            </a:r>
            <a:endParaRPr lang="en-US" altLang="ko-KR" sz="1400" dirty="0"/>
          </a:p>
          <a:p>
            <a:pPr>
              <a:defRPr/>
            </a:pPr>
            <a:r>
              <a:rPr lang="ko-KR" altLang="en-US" sz="1400" dirty="0"/>
              <a:t>스마트폰을 전동 </a:t>
            </a:r>
            <a:r>
              <a:rPr lang="ko-KR" altLang="en-US" sz="1400" dirty="0" err="1"/>
              <a:t>킥보드</a:t>
            </a:r>
            <a:r>
              <a:rPr lang="ko-KR" altLang="en-US" sz="1400" dirty="0"/>
              <a:t> 상단에 한번 터치하기만 하면 </a:t>
            </a:r>
            <a:endParaRPr lang="en-US" altLang="ko-KR" sz="1400" dirty="0"/>
          </a:p>
          <a:p>
            <a:pPr>
              <a:defRPr/>
            </a:pPr>
            <a:r>
              <a:rPr lang="ko-KR" altLang="en-US" sz="1400" dirty="0"/>
              <a:t>기존의 모든 과정이 자동으로 처리 가능 </a:t>
            </a:r>
            <a:endParaRPr lang="en-US" altLang="ko-KR" sz="1400" dirty="0"/>
          </a:p>
          <a:p>
            <a:pPr>
              <a:defRPr/>
            </a:pPr>
            <a:r>
              <a:rPr lang="ko-KR" altLang="en-US" sz="1400" dirty="0"/>
              <a:t>출처</a:t>
            </a:r>
            <a:r>
              <a:rPr lang="en-US" altLang="ko-KR" sz="1400" dirty="0"/>
              <a:t>_</a:t>
            </a:r>
            <a:r>
              <a:rPr lang="ko-KR" altLang="en-US" sz="1400" dirty="0"/>
              <a:t>한경신문</a:t>
            </a:r>
            <a:r>
              <a:rPr lang="en-US" altLang="ko-KR" sz="1400" dirty="0"/>
              <a:t>: </a:t>
            </a:r>
            <a:r>
              <a:rPr lang="en-US" altLang="en-US" sz="1400" dirty="0">
                <a:hlinkClick r:id="rId7"/>
              </a:rPr>
              <a:t>https://www.hankyung.com/it/article/202003302628j</a:t>
            </a:r>
            <a:endParaRPr lang="ko-KR" altLang="en-US" sz="14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1379105" y="6280856"/>
            <a:ext cx="504285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200"/>
              <a:t>8/23</a:t>
            </a:r>
          </a:p>
        </p:txBody>
      </p:sp>
      <p:sp>
        <p:nvSpPr>
          <p:cNvPr id="1029" name="TextBox 2"/>
          <p:cNvSpPr txBox="1"/>
          <p:nvPr/>
        </p:nvSpPr>
        <p:spPr>
          <a:xfrm>
            <a:off x="336883" y="222789"/>
            <a:ext cx="3707432" cy="45158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>
                <a:latin typeface="+mn-lt"/>
                <a:ea typeface="+mn-ea"/>
                <a:cs typeface="+mn-cs"/>
              </a:defRPr>
            </a:pPr>
            <a:r>
              <a:rPr kumimoji="0" lang="ko-KR" altLang="en-US" sz="2400" b="1" i="0" u="none" strike="noStrike" kern="1200" cap="none" spc="0" normalizeH="0" baseline="0">
                <a:solidFill>
                  <a:srgbClr val="000000"/>
                </a:solidFill>
              </a:rPr>
              <a:t>서론</a:t>
            </a:r>
            <a:r>
              <a:rPr kumimoji="0" lang="en-US" altLang="ko-KR" sz="1800" b="0" i="0" u="none" strike="noStrike" kern="1200" cap="none" spc="0" normalizeH="0" baseline="0">
                <a:solidFill>
                  <a:srgbClr val="000000"/>
                </a:solidFill>
              </a:rPr>
              <a:t> </a:t>
            </a:r>
            <a:r>
              <a:rPr kumimoji="0" lang="en-US" altLang="ko-KR" sz="2400" b="0" i="0" u="none" strike="noStrike" kern="1200" cap="none" spc="0" normalizeH="0" baseline="0">
                <a:solidFill>
                  <a:srgbClr val="000000"/>
                </a:solidFill>
              </a:rPr>
              <a:t>– </a:t>
            </a:r>
            <a:r>
              <a:rPr kumimoji="0" lang="ko-KR" altLang="en-US" sz="2400" b="0" i="0" u="none" strike="noStrike" kern="1200" cap="none" spc="0" normalizeH="0" baseline="0">
                <a:solidFill>
                  <a:srgbClr val="000000"/>
                </a:solidFill>
              </a:rPr>
              <a:t>문제점 및 해결방안 </a:t>
            </a:r>
          </a:p>
        </p:txBody>
      </p:sp>
      <p:sp>
        <p:nvSpPr>
          <p:cNvPr id="1041" name="TextBox 9"/>
          <p:cNvSpPr txBox="1"/>
          <p:nvPr/>
        </p:nvSpPr>
        <p:spPr>
          <a:xfrm>
            <a:off x="586004" y="1164372"/>
            <a:ext cx="10907495" cy="32628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>
                <a:latin typeface="+mn-lt"/>
                <a:ea typeface="+mn-ea"/>
                <a:cs typeface="+mn-cs"/>
              </a:defRPr>
            </a:pPr>
            <a:r>
              <a:rPr kumimoji="0" lang="ko-KR" altLang="en-US" sz="1600" b="0" i="0" u="none" strike="noStrike" kern="1200" cap="none" spc="0" normalizeH="0" baseline="0">
                <a:solidFill>
                  <a:srgbClr val="000000"/>
                </a:solidFill>
              </a:rPr>
              <a:t>문제점 및 해결방안 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>
                <a:latin typeface="+mn-lt"/>
                <a:ea typeface="+mn-ea"/>
                <a:cs typeface="+mn-cs"/>
              </a:defRPr>
            </a:pPr>
            <a:r>
              <a:rPr kumimoji="0" lang="ko-KR" altLang="en-US" sz="1600" b="0" i="0" u="none" strike="noStrike" kern="1200" cap="none" spc="0" normalizeH="0" baseline="0">
                <a:solidFill>
                  <a:srgbClr val="000000"/>
                </a:solidFill>
              </a:rPr>
              <a:t>     </a:t>
            </a:r>
            <a:r>
              <a:rPr kumimoji="0" lang="en-US" altLang="ko-KR" sz="1600" b="0" i="0" u="none" strike="noStrike" kern="1200" cap="none" spc="0" normalizeH="0" baseline="0">
                <a:solidFill>
                  <a:srgbClr val="000000"/>
                </a:solidFill>
              </a:rPr>
              <a:t>1)</a:t>
            </a:r>
            <a:r>
              <a:rPr kumimoji="0" lang="ko-KR" altLang="en-US" sz="1600" b="0" i="0" u="none" strike="noStrike" kern="1200" cap="none" spc="0" normalizeH="0" baseline="0">
                <a:solidFill>
                  <a:srgbClr val="000000"/>
                </a:solidFill>
              </a:rPr>
              <a:t> </a:t>
            </a:r>
            <a:r>
              <a:rPr kumimoji="0" lang="en-US" altLang="ko-KR" sz="1600" b="0" i="0" u="none" strike="noStrike" kern="1200" cap="none" spc="0" normalizeH="0" baseline="0">
                <a:solidFill>
                  <a:srgbClr val="000000"/>
                </a:solidFill>
              </a:rPr>
              <a:t>5</a:t>
            </a:r>
            <a:r>
              <a:rPr kumimoji="0" lang="ko-KR" altLang="en-US" sz="1600" b="0" i="0" u="none" strike="noStrike" kern="1200" cap="none" spc="0" normalizeH="0" baseline="0">
                <a:solidFill>
                  <a:srgbClr val="000000"/>
                </a:solidFill>
              </a:rPr>
              <a:t>주차 문제점 </a:t>
            </a: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>
                <a:latin typeface="+mn-lt"/>
                <a:ea typeface="+mn-ea"/>
                <a:cs typeface="+mn-cs"/>
              </a:defRPr>
            </a:pPr>
            <a:r>
              <a:rPr kumimoji="0" lang="ko-KR" altLang="en-US" sz="1600" b="0" i="0" u="none" strike="noStrike" kern="1200" cap="none" spc="0" normalizeH="0" baseline="0">
                <a:solidFill>
                  <a:srgbClr val="000000"/>
                </a:solidFill>
              </a:rPr>
              <a:t>         </a:t>
            </a:r>
            <a:r>
              <a:rPr kumimoji="0" lang="en-US" altLang="ko-KR" sz="1600" b="0" i="0" u="none" strike="noStrike" kern="1200" cap="none" spc="0" normalizeH="0" baseline="0">
                <a:solidFill>
                  <a:srgbClr val="000000"/>
                </a:solidFill>
              </a:rPr>
              <a:t>-&gt;</a:t>
            </a:r>
            <a:r>
              <a:rPr kumimoji="0" lang="ko-KR" altLang="en-US" sz="1600" b="0" i="0" u="none" strike="noStrike" kern="1200" cap="none" spc="0" normalizeH="0" baseline="0">
                <a:solidFill>
                  <a:srgbClr val="000000"/>
                </a:solidFill>
              </a:rPr>
              <a:t> </a:t>
            </a:r>
            <a:r>
              <a:rPr kumimoji="0" lang="ko-KR" altLang="en-US" sz="1600" b="0" i="0" u="none" strike="noStrike" kern="1200" cap="none" spc="0" normalizeH="0" baseline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문제점 </a:t>
            </a:r>
            <a:r>
              <a:rPr kumimoji="0" lang="en-US" altLang="ko-KR" sz="1600" b="0" i="0" u="none" strike="noStrike" kern="1200" cap="none" spc="0" normalizeH="0" baseline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: </a:t>
            </a:r>
            <a:r>
              <a:rPr kumimoji="0" lang="ko-KR" altLang="en-US" sz="1600" b="0" i="0" u="none" strike="noStrike" kern="1200" cap="none" spc="0" normalizeH="0" baseline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과적합과 </a:t>
            </a:r>
            <a:r>
              <a:rPr kumimoji="0" lang="en-US" altLang="ko-KR" sz="1600" b="0" i="0" u="none" strike="noStrike" kern="1200" cap="none" spc="0" normalizeH="0" baseline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1.0</a:t>
            </a:r>
            <a:r>
              <a:rPr kumimoji="0" lang="ko-KR" altLang="en-US" sz="1600" b="0" i="0" u="none" strike="noStrike" kern="1200" cap="none" spc="0" normalizeH="0" baseline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의 정확도가 나오는 문제 발생</a:t>
            </a:r>
            <a:r>
              <a:rPr kumimoji="0" lang="en-US" altLang="ko-KR" sz="1600" b="0" i="0" u="none" strike="noStrike" kern="1200" cap="none" spc="0" normalizeH="0" baseline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,</a:t>
            </a:r>
            <a:r>
              <a:rPr kumimoji="0" lang="ko-KR" altLang="en-US" sz="1600" b="0" i="0" u="none" strike="noStrike" kern="1200" cap="none" spc="0" normalizeH="0" baseline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 목표로 하는 클래스 </a:t>
            </a:r>
            <a:r>
              <a:rPr kumimoji="0" lang="en-US" altLang="ko-KR" sz="1600" b="0" i="0" u="none" strike="noStrike" kern="1200" cap="none" spc="0" normalizeH="0" baseline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4</a:t>
            </a:r>
            <a:r>
              <a:rPr kumimoji="0" lang="ko-KR" altLang="en-US" sz="1600" b="0" i="0" u="none" strike="noStrike" kern="1200" cap="none" spc="0" normalizeH="0" baseline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개의 구현이 이뤄지지 않음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>
                <a:latin typeface="+mn-lt"/>
                <a:ea typeface="+mn-ea"/>
                <a:cs typeface="+mn-cs"/>
              </a:defRPr>
            </a:pPr>
            <a:endParaRPr kumimoji="0" lang="ko-KR" altLang="en-US" sz="1600" b="0" i="0" u="none" strike="noStrike" kern="1200" cap="none" spc="0" normalizeH="0" baseline="0">
              <a:solidFill>
                <a:srgbClr val="000000"/>
              </a:solidFill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>
                <a:latin typeface="+mn-lt"/>
                <a:ea typeface="+mn-ea"/>
                <a:cs typeface="+mn-cs"/>
              </a:defRPr>
            </a:pPr>
            <a:endParaRPr kumimoji="0" lang="ko-KR" altLang="en-US" sz="1600" b="0" i="0" u="none" strike="noStrike" kern="1200" cap="none" spc="0" normalizeH="0" baseline="0">
              <a:solidFill>
                <a:srgbClr val="000000"/>
              </a:solidFill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>
                <a:latin typeface="+mn-lt"/>
                <a:ea typeface="+mn-ea"/>
                <a:cs typeface="+mn-cs"/>
              </a:defRPr>
            </a:pPr>
            <a:endParaRPr kumimoji="0" lang="ko-KR" altLang="en-US" sz="1600" b="0" i="0" u="none" strike="noStrike" kern="1200" cap="none" spc="0" normalizeH="0" baseline="0">
              <a:solidFill>
                <a:srgbClr val="000000"/>
              </a:solidFill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>
                <a:latin typeface="+mn-lt"/>
                <a:ea typeface="+mn-ea"/>
                <a:cs typeface="+mn-cs"/>
              </a:defRPr>
            </a:pPr>
            <a:r>
              <a:rPr kumimoji="0" lang="ko-KR" altLang="en-US" sz="1600" b="0" i="0" u="none" strike="noStrike" kern="1200" cap="none" spc="0" normalizeH="0" baseline="0">
                <a:solidFill>
                  <a:srgbClr val="000000"/>
                </a:solidFill>
              </a:rPr>
              <a:t>     </a:t>
            </a:r>
            <a:r>
              <a:rPr kumimoji="0" lang="en-US" altLang="ko-KR" sz="1600" b="0" i="0" u="none" strike="noStrike" kern="1200" cap="none" spc="0" normalizeH="0" baseline="0">
                <a:solidFill>
                  <a:srgbClr val="000000"/>
                </a:solidFill>
              </a:rPr>
              <a:t>2)</a:t>
            </a:r>
            <a:r>
              <a:rPr kumimoji="0" lang="ko-KR" altLang="en-US" sz="1600" b="0" i="0" u="none" strike="noStrike" kern="1200" cap="none" spc="0" normalizeH="0" baseline="0">
                <a:solidFill>
                  <a:srgbClr val="000000"/>
                </a:solidFill>
              </a:rPr>
              <a:t> 해결방안 </a:t>
            </a: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>
                <a:latin typeface="+mn-lt"/>
                <a:ea typeface="+mn-ea"/>
                <a:cs typeface="+mn-cs"/>
              </a:defRPr>
            </a:pPr>
            <a:r>
              <a:rPr kumimoji="0" lang="ko-KR" altLang="en-US" sz="1600" b="0" i="0" u="none" strike="noStrike" kern="1200" cap="none" spc="0" normalizeH="0" baseline="0">
                <a:solidFill>
                  <a:srgbClr val="000000"/>
                </a:solidFill>
              </a:rPr>
              <a:t>         </a:t>
            </a:r>
            <a:r>
              <a:rPr kumimoji="0" lang="en-US" altLang="ko-KR" sz="1600" b="0" i="0" u="none" strike="noStrike" kern="1200" cap="none" spc="0" normalizeH="0" baseline="0">
                <a:solidFill>
                  <a:srgbClr val="000000"/>
                </a:solidFill>
              </a:rPr>
              <a:t>-&gt;</a:t>
            </a:r>
            <a:r>
              <a:rPr kumimoji="0" lang="ko-KR" altLang="en-US" sz="1600" b="0" i="0" u="none" strike="noStrike" kern="1200" cap="none" spc="0" normalizeH="0" baseline="0">
                <a:solidFill>
                  <a:srgbClr val="000000"/>
                </a:solidFill>
              </a:rPr>
              <a:t> </a:t>
            </a:r>
            <a:r>
              <a:rPr kumimoji="0" lang="en-US" altLang="ko-KR" sz="1600" b="0" i="0" u="none" strike="noStrike" kern="1200" cap="none" spc="0" normalizeH="0" baseline="0">
                <a:solidFill>
                  <a:srgbClr val="000000"/>
                </a:solidFill>
              </a:rPr>
              <a:t>5</a:t>
            </a:r>
            <a:r>
              <a:rPr kumimoji="0" lang="ko-KR" altLang="en-US" sz="1600" b="0" i="0" u="none" strike="noStrike" kern="1200" cap="none" spc="0" normalizeH="0" baseline="0">
                <a:solidFill>
                  <a:srgbClr val="000000"/>
                </a:solidFill>
              </a:rPr>
              <a:t>주차 때 </a:t>
            </a:r>
            <a:r>
              <a:rPr kumimoji="0" lang="en-US" altLang="ko-KR" sz="1600" b="0" i="0" u="none" strike="noStrike" kern="1200" cap="none" spc="0" normalizeH="0" baseline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training : validation</a:t>
            </a:r>
            <a:r>
              <a:rPr kumimoji="0" lang="ko-KR" altLang="en-US" sz="1600" b="0" i="0" u="none" strike="noStrike" kern="1200" cap="none" spc="0" normalizeH="0" baseline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 </a:t>
            </a:r>
            <a:r>
              <a:rPr kumimoji="0" lang="en-US" altLang="ko-KR" sz="1600" b="0" i="0" u="none" strike="noStrike" kern="1200" cap="none" spc="0" normalizeH="0" baseline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=</a:t>
            </a:r>
            <a:r>
              <a:rPr kumimoji="0" lang="ko-KR" altLang="en-US" sz="1600" b="0" i="0" u="none" strike="noStrike" kern="1200" cap="none" spc="0" normalizeH="0" baseline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 </a:t>
            </a:r>
            <a:r>
              <a:rPr kumimoji="0" lang="en-US" altLang="ko-KR" sz="1600" b="0" i="0" u="none" strike="noStrike" kern="1200" cap="none" spc="0" normalizeH="0" baseline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7:3</a:t>
            </a:r>
            <a:r>
              <a:rPr kumimoji="0" lang="ko-KR" altLang="en-US" sz="1600" b="0" i="0" u="none" strike="noStrike" kern="1200" cap="none" spc="0" normalizeH="0" baseline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으로  각각</a:t>
            </a:r>
            <a:r>
              <a:rPr kumimoji="0" lang="ko-KR" altLang="en-US" sz="1600" b="0" i="0" u="none" strike="noStrike" kern="1200" cap="none" spc="0" normalizeH="0" baseline="0">
                <a:solidFill>
                  <a:srgbClr val="000000"/>
                </a:solidFill>
              </a:rPr>
              <a:t> 350:150으로 했으나 </a:t>
            </a:r>
            <a:r>
              <a:rPr kumimoji="0" lang="en-US" altLang="ko-KR" sz="1600" b="0" i="0" u="none" strike="noStrike" kern="1200" cap="none" spc="0" normalizeH="0" baseline="0">
                <a:solidFill>
                  <a:srgbClr val="000000"/>
                </a:solidFill>
              </a:rPr>
              <a:t>6</a:t>
            </a:r>
            <a:r>
              <a:rPr kumimoji="0" lang="ko-KR" altLang="en-US" sz="1600" b="0" i="0" u="none" strike="noStrike" kern="1200" cap="none" spc="0" normalizeH="0" baseline="0">
                <a:solidFill>
                  <a:srgbClr val="000000"/>
                </a:solidFill>
              </a:rPr>
              <a:t>주차 때는 490:210으로 변경해줌</a:t>
            </a: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>
                <a:latin typeface="+mn-lt"/>
                <a:ea typeface="+mn-ea"/>
                <a:cs typeface="+mn-cs"/>
              </a:defRPr>
            </a:pPr>
            <a:r>
              <a:rPr kumimoji="0" lang="ko-KR" altLang="en-US" sz="1600" b="0" i="0" u="none" strike="noStrike" kern="1200" cap="none" spc="0" normalizeH="0" baseline="0">
                <a:solidFill>
                  <a:srgbClr val="000000"/>
                </a:solidFill>
              </a:rPr>
              <a:t>         </a:t>
            </a:r>
            <a:r>
              <a:rPr kumimoji="0" lang="en-US" altLang="ko-KR" sz="1600" b="0" i="0" u="none" strike="noStrike" kern="1200" cap="none" spc="0" normalizeH="0" baseline="0">
                <a:solidFill>
                  <a:srgbClr val="000000"/>
                </a:solidFill>
              </a:rPr>
              <a:t>-&gt;</a:t>
            </a:r>
            <a:r>
              <a:rPr kumimoji="0" lang="ko-KR" altLang="en-US" sz="1600" b="0" i="0" u="none" strike="noStrike" kern="1200" cap="none" spc="0" normalizeH="0" baseline="0">
                <a:solidFill>
                  <a:srgbClr val="000000"/>
                </a:solidFill>
              </a:rPr>
              <a:t> </a:t>
            </a:r>
            <a:r>
              <a:rPr kumimoji="0" lang="en-US" altLang="ko-KR" sz="1600" b="0" i="0" u="none" strike="noStrike" kern="1200" cap="none" spc="0" normalizeH="0" baseline="0">
                <a:solidFill>
                  <a:srgbClr val="000000"/>
                </a:solidFill>
              </a:rPr>
              <a:t>5</a:t>
            </a:r>
            <a:r>
              <a:rPr kumimoji="0" lang="ko-KR" altLang="en-US" sz="1600" b="0" i="0" u="none" strike="noStrike" kern="1200" cap="none" spc="0" normalizeH="0" baseline="0">
                <a:solidFill>
                  <a:srgbClr val="000000"/>
                </a:solidFill>
              </a:rPr>
              <a:t>주차 때는 </a:t>
            </a:r>
            <a:r>
              <a:rPr kumimoji="0" lang="en-US" altLang="ko-KR" sz="1600" b="0" i="0" u="none" strike="noStrike" kern="1200" cap="none" spc="0" normalizeH="0" baseline="0">
                <a:solidFill>
                  <a:srgbClr val="000000"/>
                </a:solidFill>
              </a:rPr>
              <a:t>2</a:t>
            </a:r>
            <a:r>
              <a:rPr kumimoji="0" lang="ko-KR" altLang="en-US" sz="1600" b="0" i="0" u="none" strike="noStrike" kern="1200" cap="none" spc="0" normalizeH="0" baseline="0">
                <a:solidFill>
                  <a:srgbClr val="000000"/>
                </a:solidFill>
              </a:rPr>
              <a:t>개 클래스 구현 </a:t>
            </a:r>
            <a:r>
              <a:rPr kumimoji="0" lang="en-US" altLang="ko-KR" sz="1600" b="0" i="0" u="none" strike="noStrike" kern="1200" cap="none" spc="0" normalizeH="0" baseline="0">
                <a:solidFill>
                  <a:srgbClr val="000000"/>
                </a:solidFill>
              </a:rPr>
              <a:t>-&gt;</a:t>
            </a:r>
            <a:r>
              <a:rPr kumimoji="0" lang="ko-KR" altLang="en-US" sz="1600" b="0" i="0" u="none" strike="noStrike" kern="1200" cap="none" spc="0" normalizeH="0" baseline="0">
                <a:solidFill>
                  <a:srgbClr val="000000"/>
                </a:solidFill>
              </a:rPr>
              <a:t> 4개의 클래스의 CNN알고리즘 구현 성공</a:t>
            </a: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>
                <a:latin typeface="+mn-lt"/>
                <a:ea typeface="+mn-ea"/>
                <a:cs typeface="+mn-cs"/>
              </a:defRPr>
            </a:pPr>
            <a:r>
              <a:rPr kumimoji="0" lang="ko-KR" altLang="en-US" sz="1600" b="0" i="0" u="none" strike="noStrike" kern="1200" cap="none" spc="0" normalizeH="0" baseline="0">
                <a:solidFill>
                  <a:srgbClr val="000000"/>
                </a:solidFill>
              </a:rPr>
              <a:t>         </a:t>
            </a:r>
            <a:r>
              <a:rPr kumimoji="0" lang="en-US" altLang="ko-KR" sz="1600" b="0" i="0" u="none" strike="noStrike" kern="1200" cap="none" spc="0" normalizeH="0" baseline="0">
                <a:solidFill>
                  <a:srgbClr val="000000"/>
                </a:solidFill>
              </a:rPr>
              <a:t>-&gt;</a:t>
            </a:r>
            <a:r>
              <a:rPr kumimoji="0" lang="ko-KR" altLang="en-US" sz="1600" b="0" i="0" u="none" strike="noStrike" kern="1200" cap="none" spc="0" normalizeH="0" baseline="0">
                <a:solidFill>
                  <a:srgbClr val="000000"/>
                </a:solidFill>
              </a:rPr>
              <a:t> 모델 예측 결과인 classes의 출력값</a:t>
            </a: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>
                <a:latin typeface="+mn-lt"/>
                <a:ea typeface="+mn-ea"/>
                <a:cs typeface="+mn-cs"/>
              </a:defRPr>
            </a:pPr>
            <a:r>
              <a:rPr kumimoji="0" lang="ko-KR" altLang="en-US" sz="1600" b="0" i="0" u="none" strike="noStrike" kern="1200" cap="none" spc="0" normalizeH="0" baseline="0">
                <a:solidFill>
                  <a:srgbClr val="000000"/>
                </a:solidFill>
              </a:rPr>
              <a:t>            [[0.0 1.0 0.0 0.0]]-&gt; [[0.33912978 0.00245601 0.33208072 0.3263335 ]] 형태로 수정</a:t>
            </a: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>
                <a:latin typeface="+mn-lt"/>
                <a:ea typeface="+mn-ea"/>
                <a:cs typeface="+mn-cs"/>
              </a:defRPr>
            </a:pPr>
            <a:endParaRPr kumimoji="0" lang="ko-KR" altLang="en-US" sz="1600" b="0" i="0" u="none" strike="noStrike" kern="1200" cap="none" spc="0" normalizeH="0" baseline="0">
              <a:solidFill>
                <a:srgbClr val="000000"/>
              </a:solidFill>
            </a:endParaRPr>
          </a:p>
          <a:p>
            <a:pPr marL="342900" indent="-34290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AutoNum type="arabicPeriod"/>
              <a:defRPr>
                <a:latin typeface="+mn-lt"/>
                <a:ea typeface="+mn-ea"/>
                <a:cs typeface="+mn-cs"/>
              </a:defRPr>
            </a:pPr>
            <a:endParaRPr kumimoji="0" lang="ko-KR" altLang="en-US" sz="1600" b="0" i="0" u="none" strike="noStrike" kern="1200" cap="none" spc="0" normalizeH="0" baseline="0">
              <a:solidFill>
                <a:srgbClr val="00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1379105" y="6357056"/>
            <a:ext cx="504285" cy="2704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200"/>
              <a:t>9/23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36884" y="222789"/>
            <a:ext cx="5412406" cy="27060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200" b="1"/>
              <a:t>본론</a:t>
            </a:r>
            <a:r>
              <a:rPr lang="en-US" altLang="ko-KR" sz="1200"/>
              <a:t> – CNN detection cam </a:t>
            </a:r>
            <a:r>
              <a:rPr lang="ko-KR" altLang="en-US" sz="1200"/>
              <a:t>구현환경</a:t>
            </a:r>
            <a:r>
              <a:rPr lang="en-US" altLang="ko-KR" sz="1200"/>
              <a:t>_</a:t>
            </a:r>
            <a:r>
              <a:rPr lang="ko-KR" altLang="en-US" sz="1200"/>
              <a:t>이미지 분류</a:t>
            </a:r>
            <a:r>
              <a:rPr lang="en-US" altLang="ko-KR" sz="1200"/>
              <a:t> </a:t>
            </a:r>
            <a:r>
              <a:rPr lang="ko-KR" altLang="en-US" sz="1200"/>
              <a:t>인공지능 모델 개발환경 구축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240319" y="755650"/>
            <a:ext cx="6951682" cy="15189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200"/>
              <a:t>인공지능 개발에 적합한 프로그래밍 언어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1200"/>
              <a:t>대부분 머신러닝</a:t>
            </a:r>
            <a:r>
              <a:rPr lang="en-US" altLang="ko-KR" sz="1200"/>
              <a:t>/</a:t>
            </a:r>
            <a:r>
              <a:rPr lang="ko-KR" altLang="en-US" sz="1200"/>
              <a:t>딥러닝</a:t>
            </a:r>
            <a:r>
              <a:rPr lang="en-US" altLang="ko-KR" sz="1200"/>
              <a:t>/</a:t>
            </a:r>
            <a:r>
              <a:rPr lang="ko-KR" altLang="en-US" sz="1200"/>
              <a:t>프레임워크는 파이썬용으로 만들어짐</a:t>
            </a: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 b="1"/>
              <a:t>-&gt;</a:t>
            </a:r>
            <a:r>
              <a:rPr lang="ko-KR" altLang="en-US" sz="1200" b="1"/>
              <a:t> </a:t>
            </a:r>
            <a:r>
              <a:rPr lang="EN-US" sz="1200" b="1" i="0" u="none" strike="noStrike"/>
              <a:t>: </a:t>
            </a:r>
            <a:r>
              <a:rPr sz="1200" b="1" i="0" u="none" strike="noStrike"/>
              <a:t>프로그래밍 개발</a:t>
            </a: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b="1" i="0" u="none" strike="noStrike"/>
              <a:t>: Python 3.7 </a:t>
            </a:r>
            <a:r>
              <a:rPr sz="1200" b="1" i="0" u="none" strike="noStrike"/>
              <a:t>사용</a:t>
            </a:r>
            <a:r>
              <a:rPr sz="1200" b="0" i="0" u="none" strike="noStrike"/>
              <a:t> </a:t>
            </a: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b="0" i="0" u="none" strike="noStrike"/>
              <a:t>: </a:t>
            </a:r>
            <a:r>
              <a:rPr lang="EN-US" sz="1200" b="0" i="0" u="sng" strike="noStrike">
                <a:hlinkClick r:id="rId2"/>
              </a:rPr>
              <a:t>https://www.python.org/</a:t>
            </a:r>
            <a:endParaRPr lang="EN-US" sz="1200" b="0" i="0" u="sng" strike="noStrike"/>
          </a:p>
        </p:txBody>
      </p:sp>
      <p:sp>
        <p:nvSpPr>
          <p:cNvPr id="18" name="TextBox 17"/>
          <p:cNvSpPr txBox="1"/>
          <p:nvPr/>
        </p:nvSpPr>
        <p:spPr>
          <a:xfrm>
            <a:off x="5297310" y="2443477"/>
            <a:ext cx="6894690" cy="12984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200">
                <a:solidFill>
                  <a:srgbClr val="212529"/>
                </a:solidFill>
              </a:rPr>
              <a:t>Open Source </a:t>
            </a:r>
            <a:r>
              <a:rPr lang="ko-KR" altLang="en-US" sz="1200" b="0" i="0">
                <a:solidFill>
                  <a:srgbClr val="212529"/>
                </a:solidFill>
                <a:effectLst/>
              </a:rPr>
              <a:t>기반의 웹 플랫폼 및 어플리케이션으로</a:t>
            </a:r>
            <a:r>
              <a:rPr lang="en-US" altLang="ko-KR" sz="1200" b="0" i="0">
                <a:solidFill>
                  <a:srgbClr val="212529"/>
                </a:solidFill>
                <a:effectLst/>
              </a:rPr>
              <a:t>, 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1200" b="0" i="0">
                <a:solidFill>
                  <a:srgbClr val="212529"/>
                </a:solidFill>
                <a:effectLst/>
              </a:rPr>
              <a:t>파이썬을 비롯한 다양한 프로그래밍 언어로 코드 작성 및 실행하는 개발 환경을 제공</a:t>
            </a:r>
          </a:p>
          <a:p>
            <a:pPr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 b="1" i="0" u="none" strike="noStrike"/>
              <a:t>-&gt;:</a:t>
            </a:r>
            <a:r>
              <a:rPr lang="ko-KR" altLang="en-US" sz="1200" b="1" i="0" u="none" strike="noStrike"/>
              <a:t> </a:t>
            </a:r>
            <a:r>
              <a:rPr sz="1200" b="1" i="0" u="none" strike="noStrike"/>
              <a:t>우리가 사용할 파이썬 코드 작성 및 실행</a:t>
            </a:r>
          </a:p>
          <a:p>
            <a:pPr lvl="0">
              <a:defRPr/>
            </a:pPr>
            <a:r>
              <a:rPr lang="en-US" altLang="en-US" sz="1200">
                <a:latin typeface="+mn-lt"/>
                <a:ea typeface="+mn-ea"/>
                <a:cs typeface="+mn-cs"/>
                <a:hlinkClick r:id="rId3"/>
              </a:rPr>
              <a:t>https://jupyter.org/</a:t>
            </a:r>
            <a:endParaRPr lang="en-US" altLang="en-US" sz="1200">
              <a:latin typeface="+mn-lt"/>
              <a:ea typeface="+mn-ea"/>
              <a:cs typeface="+mn-cs"/>
            </a:endParaRPr>
          </a:p>
          <a:p>
            <a:pPr lvl="0">
              <a:defRPr/>
            </a:pPr>
            <a:endParaRPr lang="en-US" altLang="en-US" sz="1200">
              <a:latin typeface="+mn-lt"/>
              <a:ea typeface="+mn-ea"/>
              <a:cs typeface="+mn-c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804546" y="3745516"/>
            <a:ext cx="5500395" cy="2721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endParaRPr lang="en-US" altLang="en-US" sz="1200">
              <a:latin typeface="+mn-lt"/>
              <a:ea typeface="+mn-ea"/>
              <a:cs typeface="+mn-cs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1862685" y="2658095"/>
            <a:ext cx="2400931" cy="647080"/>
          </a:xfrm>
          <a:prstGeom prst="rect">
            <a:avLst/>
          </a:prstGeom>
          <a:noFill/>
        </p:spPr>
      </p:pic>
      <p:grpSp>
        <p:nvGrpSpPr>
          <p:cNvPr id="1027" name="그룹 10"/>
          <p:cNvGrpSpPr/>
          <p:nvPr/>
        </p:nvGrpSpPr>
        <p:grpSpPr>
          <a:xfrm>
            <a:off x="1847269" y="4095069"/>
            <a:ext cx="2431763" cy="905361"/>
            <a:chOff x="1847625" y="6478294"/>
            <a:chExt cx="4541055" cy="1630323"/>
          </a:xfrm>
        </p:grpSpPr>
        <p:pic>
          <p:nvPicPr>
            <p:cNvPr id="1028" name="Picture 6" descr="Keras Applications"/>
            <p:cNvPicPr>
              <a:picLocks noChangeAspect="1" noChangeArrowheads="1"/>
            </p:cNvPicPr>
            <p:nvPr/>
          </p:nvPicPr>
          <p:blipFill rotWithShape="1">
            <a:blip r:embed="rId5"/>
            <a:srcRect/>
            <a:stretch>
              <a:fillRect/>
            </a:stretch>
          </p:blipFill>
          <p:spPr>
            <a:xfrm>
              <a:off x="1879600" y="6478294"/>
              <a:ext cx="3683000" cy="1280010"/>
            </a:xfrm>
            <a:prstGeom prst="rect">
              <a:avLst/>
            </a:prstGeom>
            <a:noFill/>
            <a:ln/>
          </p:spPr>
        </p:pic>
        <p:sp>
          <p:nvSpPr>
            <p:cNvPr id="1029" name="TextBox 12"/>
            <p:cNvSpPr txBox="1"/>
            <p:nvPr/>
          </p:nvSpPr>
          <p:spPr>
            <a:xfrm>
              <a:off x="1847625" y="7619800"/>
              <a:ext cx="4541055" cy="48881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>
                  <a:latin typeface="+mn-lt"/>
                  <a:ea typeface="+mn-ea"/>
                  <a:cs typeface="+mn-cs"/>
                </a:defRPr>
              </a:pPr>
              <a:endParaRPr kumimoji="0" lang="en-US" altLang="ko-KR" sz="1200" b="0" i="0" u="none" strike="noStrike" kern="1200" cap="none" spc="0" normalizeH="0" baseline="0">
                <a:solidFill>
                  <a:srgbClr val="000000"/>
                </a:solidFill>
              </a:endParaRPr>
            </a:p>
          </p:txBody>
        </p:sp>
      </p:grpSp>
      <p:sp>
        <p:nvSpPr>
          <p:cNvPr id="1030" name="TextBox 18"/>
          <p:cNvSpPr txBox="1"/>
          <p:nvPr/>
        </p:nvSpPr>
        <p:spPr>
          <a:xfrm>
            <a:off x="5299518" y="3755845"/>
            <a:ext cx="6892481" cy="15000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>
                <a:latin typeface="+mn-lt"/>
                <a:ea typeface="+mn-ea"/>
                <a:cs typeface="+mn-cs"/>
              </a:defRPr>
            </a:pPr>
            <a:r>
              <a:rPr kumimoji="0" lang="ko-KR" altLang="en-US" sz="1200" b="0" i="0" u="none" strike="noStrike" kern="1200" cap="none" spc="0" normalizeH="0" baseline="0">
                <a:solidFill>
                  <a:srgbClr val="000000"/>
                </a:solidFill>
              </a:rPr>
              <a:t>사용자가 딥러닝을 보다 쉽게 할 수 있도록 도와주는 파이썬 라이브러리</a:t>
            </a:r>
          </a:p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>
                <a:latin typeface="+mn-lt"/>
                <a:ea typeface="+mn-ea"/>
                <a:cs typeface="+mn-cs"/>
              </a:defRPr>
            </a:pPr>
            <a:r>
              <a:rPr kumimoji="0" lang="ko-KR" altLang="en-US" sz="1200" b="0" i="0" u="none" strike="noStrike" kern="1200" cap="none" spc="0" normalizeH="0" baseline="0">
                <a:solidFill>
                  <a:srgbClr val="000000"/>
                </a:solidFill>
              </a:rPr>
              <a:t>쉬운 고수준 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000000"/>
                </a:solidFill>
              </a:rPr>
              <a:t>API</a:t>
            </a:r>
            <a:r>
              <a:rPr kumimoji="0" lang="ko-KR" altLang="en-US" sz="1200" b="0" i="0" u="none" strike="noStrike" kern="1200" cap="none" spc="0" normalizeH="0" baseline="0">
                <a:solidFill>
                  <a:srgbClr val="000000"/>
                </a:solidFill>
              </a:rPr>
              <a:t>제공하면서도 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000000"/>
                </a:solidFill>
              </a:rPr>
              <a:t>TENSORFLOW</a:t>
            </a:r>
            <a:r>
              <a:rPr kumimoji="0" lang="ko-KR" altLang="en-US" sz="1200" b="0" i="0" u="none" strike="noStrike" kern="1200" cap="none" spc="0" normalizeH="0" baseline="0">
                <a:solidFill>
                  <a:srgbClr val="000000"/>
                </a:solidFill>
              </a:rPr>
              <a:t>와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000000"/>
                </a:solidFill>
              </a:rPr>
              <a:t> </a:t>
            </a:r>
            <a:r>
              <a:rPr kumimoji="0" lang="ko-KR" altLang="en-US" sz="1200" b="0" i="0" u="none" strike="noStrike" kern="1200" cap="none" spc="0" normalizeH="0" baseline="0">
                <a:solidFill>
                  <a:srgbClr val="000000"/>
                </a:solidFill>
              </a:rPr>
              <a:t>같은 저수준의 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000000"/>
                </a:solidFill>
              </a:rPr>
              <a:t>API</a:t>
            </a:r>
            <a:r>
              <a:rPr kumimoji="0" lang="ko-KR" altLang="en-US" sz="1200" b="0" i="0" u="none" strike="noStrike" kern="1200" cap="none" spc="0" normalizeH="0" baseline="0">
                <a:solidFill>
                  <a:srgbClr val="000000"/>
                </a:solidFill>
              </a:rPr>
              <a:t>와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000000"/>
                </a:solidFill>
              </a:rPr>
              <a:t> </a:t>
            </a:r>
            <a:r>
              <a:rPr kumimoji="0" lang="ko-KR" altLang="en-US" sz="1200" b="0" i="0" u="none" strike="noStrike" kern="1200" cap="none" spc="0" normalizeH="0" baseline="0">
                <a:solidFill>
                  <a:srgbClr val="000000"/>
                </a:solidFill>
              </a:rPr>
              <a:t>호환이 잘 되어</a:t>
            </a:r>
          </a:p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>
                <a:latin typeface="+mn-lt"/>
                <a:ea typeface="+mn-ea"/>
                <a:cs typeface="+mn-cs"/>
              </a:defRPr>
            </a:pPr>
            <a:r>
              <a:rPr kumimoji="0" lang="ko-KR" altLang="en-US" sz="1200" b="0" i="0" u="none" strike="noStrike" kern="1200" cap="none" spc="0" normalizeH="0" baseline="0">
                <a:solidFill>
                  <a:srgbClr val="000000"/>
                </a:solidFill>
              </a:rPr>
              <a:t>원하는 네트워크 구조 만들 수 있음</a:t>
            </a: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pPr>
            <a:r>
              <a:rPr lang="en-US" altLang="ko-KR" sz="1200" b="1" i="0" u="none" strike="noStrike"/>
              <a:t>-&gt;</a:t>
            </a:r>
            <a:r>
              <a:rPr lang="EN-US" sz="1200" b="1" i="0" u="none" strike="noStrike"/>
              <a:t>:</a:t>
            </a:r>
            <a:r>
              <a:rPr lang="ko-KR" altLang="en-US" sz="1200" b="1" i="0" u="none" strike="noStrike"/>
              <a:t> </a:t>
            </a:r>
            <a:r>
              <a:rPr sz="1200" b="1" i="0" u="none" strike="noStrike"/>
              <a:t>케라스는 파이썬으로 작성된 오픈 소스 신경망 라이브러리로 텐서플로 사용을 위해 사용함 </a:t>
            </a: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pPr>
            <a:r>
              <a:rPr lang="EN-US" sz="1200" b="0" i="0" u="sng" strike="noStrike">
                <a:hlinkClick r:id="rId6"/>
              </a:rPr>
              <a:t>https://keras.io/api/applications/</a:t>
            </a:r>
            <a:endParaRPr lang="EN-US" sz="1200" b="0" i="0" u="sng" strike="noStrike"/>
          </a:p>
        </p:txBody>
      </p:sp>
      <p:grpSp>
        <p:nvGrpSpPr>
          <p:cNvPr id="1031" name="그룹 13"/>
          <p:cNvGrpSpPr/>
          <p:nvPr/>
        </p:nvGrpSpPr>
        <p:grpSpPr>
          <a:xfrm>
            <a:off x="1532744" y="5226684"/>
            <a:ext cx="3060814" cy="1140720"/>
            <a:chOff x="9345332" y="2127491"/>
            <a:chExt cx="4656842" cy="1562851"/>
          </a:xfrm>
        </p:grpSpPr>
        <p:pic>
          <p:nvPicPr>
            <p:cNvPr id="1032" name="Picture 8" descr="GitHub - tensorflow/tensorflow: An Open Source Machine Learning Framework  for Everyone"/>
            <p:cNvPicPr>
              <a:picLocks noChangeAspect="1" noChangeArrowheads="1"/>
            </p:cNvPicPr>
            <p:nvPr/>
          </p:nvPicPr>
          <p:blipFill rotWithShape="1">
            <a:blip r:embed="rId7"/>
            <a:srcRect/>
            <a:stretch>
              <a:fillRect/>
            </a:stretch>
          </p:blipFill>
          <p:spPr>
            <a:xfrm>
              <a:off x="9345332" y="2127491"/>
              <a:ext cx="4656842" cy="1562851"/>
            </a:xfrm>
            <a:prstGeom prst="rect">
              <a:avLst/>
            </a:prstGeom>
            <a:noFill/>
            <a:ln/>
          </p:spPr>
        </p:pic>
        <p:sp>
          <p:nvSpPr>
            <p:cNvPr id="1033" name="TextBox 15"/>
            <p:cNvSpPr txBox="1"/>
            <p:nvPr/>
          </p:nvSpPr>
          <p:spPr>
            <a:xfrm>
              <a:off x="9829799" y="3271754"/>
              <a:ext cx="366677" cy="37239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>
                  <a:latin typeface="+mn-lt"/>
                  <a:ea typeface="+mn-ea"/>
                  <a:cs typeface="+mn-cs"/>
                </a:defRPr>
              </a:pPr>
              <a:endParaRPr kumimoji="0" lang="en-US" altLang="ko-KR" sz="1200" b="0" i="0" u="none" strike="noStrike" kern="1200" cap="none" spc="0" normalizeH="0" baseline="0">
                <a:solidFill>
                  <a:srgbClr val="000000"/>
                </a:solidFill>
              </a:endParaRPr>
            </a:p>
          </p:txBody>
        </p:sp>
      </p:grpSp>
      <p:sp>
        <p:nvSpPr>
          <p:cNvPr id="1034" name="TextBox 19"/>
          <p:cNvSpPr txBox="1"/>
          <p:nvPr/>
        </p:nvSpPr>
        <p:spPr>
          <a:xfrm>
            <a:off x="5340064" y="5302467"/>
            <a:ext cx="6851936" cy="10678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>
                <a:latin typeface="+mn-lt"/>
                <a:ea typeface="+mn-ea"/>
                <a:cs typeface="+mn-cs"/>
              </a:defRPr>
            </a:pPr>
            <a:r>
              <a:rPr kumimoji="0" lang="ko-KR" altLang="en-US" sz="1400" b="0" i="0" u="none" strike="noStrike" kern="1200" cap="none" spc="0" normalizeH="0" baseline="0">
                <a:solidFill>
                  <a:srgbClr val="000000"/>
                </a:solidFill>
              </a:rPr>
              <a:t>수치계산과 대규모 머신러닝을 위한 오픈소스 라이브러리</a:t>
            </a:r>
          </a:p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>
                <a:latin typeface="+mn-lt"/>
                <a:ea typeface="+mn-ea"/>
                <a:cs typeface="+mn-cs"/>
              </a:defRPr>
            </a:pPr>
            <a:r>
              <a:rPr kumimoji="0" lang="ko-KR" altLang="en-US" sz="1400" b="0" i="0" u="none" strike="noStrike" kern="1200" cap="none" spc="0" normalizeH="0" baseline="0">
                <a:solidFill>
                  <a:srgbClr val="000000"/>
                </a:solidFill>
              </a:rPr>
              <a:t>딥러닝 프로그램을 구현할 수 있도록 다양한 기능 제공</a:t>
            </a: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pPr>
            <a:r>
              <a:rPr lang="EN-US" sz="1400" b="0" i="0" u="sng" strike="noStrike">
                <a:hlinkClick r:id="rId8"/>
              </a:rPr>
              <a:t>https://www.tensorflow.org/?hl=k</a:t>
            </a:r>
            <a:endParaRPr lang="EN-US" sz="1400" b="0" i="0" u="sng" strike="noStrike"/>
          </a:p>
        </p:txBody>
      </p:sp>
      <p:grpSp>
        <p:nvGrpSpPr>
          <p:cNvPr id="1041" name="그룹 3"/>
          <p:cNvGrpSpPr/>
          <p:nvPr/>
        </p:nvGrpSpPr>
        <p:grpSpPr>
          <a:xfrm>
            <a:off x="1905767" y="944467"/>
            <a:ext cx="2314768" cy="925655"/>
            <a:chOff x="1676400" y="2247900"/>
            <a:chExt cx="4350026" cy="1620684"/>
          </a:xfrm>
        </p:grpSpPr>
        <p:pic>
          <p:nvPicPr>
            <p:cNvPr id="1042" name="Picture 2" descr="프로그래밍] 파이썬 Python , 정체를 모른다면 Click : 네이버 블로그"/>
            <p:cNvPicPr>
              <a:picLocks noChangeAspect="1" noChangeArrowheads="1"/>
            </p:cNvPicPr>
            <p:nvPr/>
          </p:nvPicPr>
          <p:blipFill rotWithShape="1">
            <a:blip r:embed="rId9"/>
            <a:srcRect l="15000" t="31520" r="14000" b="36960"/>
            <a:stretch>
              <a:fillRect/>
            </a:stretch>
          </p:blipFill>
          <p:spPr>
            <a:xfrm>
              <a:off x="1676400" y="2247900"/>
              <a:ext cx="4350026" cy="1286627"/>
            </a:xfrm>
            <a:prstGeom prst="rect">
              <a:avLst/>
            </a:prstGeom>
            <a:noFill/>
          </p:spPr>
        </p:pic>
        <p:sp>
          <p:nvSpPr>
            <p:cNvPr id="1043" name="TextBox 6"/>
            <p:cNvSpPr txBox="1"/>
            <p:nvPr/>
          </p:nvSpPr>
          <p:spPr>
            <a:xfrm>
              <a:off x="1867769" y="3396024"/>
              <a:ext cx="3635398" cy="4725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endParaRPr lang="en-US" altLang="ko-KR" sz="1200"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C195F6BB-5DD5-4617-8B75-604AC6560830}"/>
              </a:ext>
            </a:extLst>
          </p:cNvPr>
          <p:cNvSpPr txBox="1"/>
          <p:nvPr/>
        </p:nvSpPr>
        <p:spPr>
          <a:xfrm>
            <a:off x="652010" y="935640"/>
            <a:ext cx="85725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en-US" sz="5400" dirty="0">
                <a:latin typeface="+mj-ea"/>
                <a:ea typeface="+mj-ea"/>
              </a:rPr>
              <a:t>①</a:t>
            </a:r>
            <a:endParaRPr lang="en-US" altLang="en-US" sz="5400" dirty="0">
              <a:latin typeface="+mj-ea"/>
              <a:ea typeface="+mj-ea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A33EB21-7B7E-4C76-A88D-D051163F1AAA}"/>
              </a:ext>
            </a:extLst>
          </p:cNvPr>
          <p:cNvSpPr txBox="1"/>
          <p:nvPr/>
        </p:nvSpPr>
        <p:spPr>
          <a:xfrm>
            <a:off x="652010" y="2398535"/>
            <a:ext cx="85725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>
                <a:latin typeface="+mn-lt"/>
                <a:ea typeface="+mn-ea"/>
                <a:cs typeface="+mn-cs"/>
              </a:defRPr>
            </a:pPr>
            <a:r>
              <a:rPr kumimoji="0" lang="en-US" altLang="en-US" sz="5400" b="0" i="0" u="none" strike="noStrike" kern="1200" cap="none" spc="0" normalizeH="0" baseline="0" dirty="0">
                <a:solidFill>
                  <a:srgbClr val="000000"/>
                </a:solidFill>
                <a:latin typeface="+mj-ea"/>
                <a:ea typeface="+mj-ea"/>
              </a:rPr>
              <a:t>②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D3C16DD-460E-4911-9BA2-F94CDCAD20EA}"/>
              </a:ext>
            </a:extLst>
          </p:cNvPr>
          <p:cNvSpPr txBox="1"/>
          <p:nvPr/>
        </p:nvSpPr>
        <p:spPr>
          <a:xfrm>
            <a:off x="652010" y="3826624"/>
            <a:ext cx="88167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>
                <a:latin typeface="+mn-lt"/>
                <a:ea typeface="+mn-ea"/>
                <a:cs typeface="+mn-cs"/>
              </a:defRPr>
            </a:pPr>
            <a:r>
              <a:rPr kumimoji="0" lang="en-US" altLang="en-US" sz="5400" b="0" i="0" u="none" strike="noStrike" kern="1200" cap="none" spc="0" normalizeH="0" baseline="0" dirty="0">
                <a:solidFill>
                  <a:srgbClr val="000000"/>
                </a:solidFill>
                <a:latin typeface="+mj-ea"/>
                <a:ea typeface="+mj-ea"/>
              </a:rPr>
              <a:t>③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ED0F510-3574-4898-B328-B17A3F8687D8}"/>
              </a:ext>
            </a:extLst>
          </p:cNvPr>
          <p:cNvSpPr txBox="1"/>
          <p:nvPr/>
        </p:nvSpPr>
        <p:spPr>
          <a:xfrm>
            <a:off x="652010" y="5252943"/>
            <a:ext cx="88167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en-US" sz="5400" b="0" i="0" u="none" strike="noStrike" kern="1200" cap="none" spc="0" normalizeH="0" baseline="0" dirty="0">
                <a:solidFill>
                  <a:srgbClr val="000000"/>
                </a:solidFill>
                <a:latin typeface="+mj-ea"/>
                <a:ea typeface="+mj-ea"/>
              </a:rPr>
              <a:t>④</a:t>
            </a:r>
            <a:endParaRPr lang="ko-KR" altLang="en-US" sz="5400" dirty="0">
              <a:latin typeface="+mj-ea"/>
              <a:ea typeface="+mj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theme/theme1.xml><?xml version="1.0" encoding="utf-8"?>
<a:theme xmlns:a="http://schemas.openxmlformats.org/drawing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0000FF"/>
      </a:hlink>
      <a:folHlink>
        <a:srgbClr val="800080"/>
      </a:folHlink>
    </a:clrScheme>
    <a:fontScheme name="한컴오피스">
      <a:majorFont>
        <a:latin typeface="Calibri"/>
        <a:ea typeface=""/>
        <a:cs typeface="Times New Roman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Times New Roman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2145</Words>
  <Application>Microsoft Office PowerPoint</Application>
  <PresentationFormat>와이드스크린</PresentationFormat>
  <Paragraphs>326</Paragraphs>
  <Slides>23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9" baseType="lpstr">
      <vt:lpstr>mn-ea</vt:lpstr>
      <vt:lpstr>나눔고딕ET</vt:lpstr>
      <vt:lpstr>맑은 고딕</vt:lpstr>
      <vt:lpstr>Arial</vt:lpstr>
      <vt:lpstr>Calibri</vt:lpstr>
      <vt:lpstr>한컴오피스</vt:lpstr>
      <vt:lpstr>CNN 알고리즘을 이용한  조선대학교 내 전동 킥보드  불법 주행 인식 인공지능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조선대학교 내 전동 킥보드  불법 주행 인식 인공지능 </dc:title>
  <dc:creator>이 수정</dc:creator>
  <cp:lastModifiedBy>junmin3720@chosun.kr</cp:lastModifiedBy>
  <cp:revision>253</cp:revision>
  <dcterms:created xsi:type="dcterms:W3CDTF">2022-04-11T11:08:59Z</dcterms:created>
  <dcterms:modified xsi:type="dcterms:W3CDTF">2022-05-01T13:56:47Z</dcterms:modified>
  <cp:version/>
</cp:coreProperties>
</file>